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63" r:id="rId3"/>
    <p:sldId id="259" r:id="rId4"/>
    <p:sldId id="257" r:id="rId5"/>
    <p:sldId id="283" r:id="rId6"/>
    <p:sldId id="278" r:id="rId7"/>
    <p:sldId id="304" r:id="rId8"/>
    <p:sldId id="305" r:id="rId9"/>
    <p:sldId id="279" r:id="rId10"/>
    <p:sldId id="290" r:id="rId11"/>
    <p:sldId id="280" r:id="rId12"/>
    <p:sldId id="284" r:id="rId13"/>
    <p:sldId id="285" r:id="rId14"/>
    <p:sldId id="286" r:id="rId15"/>
    <p:sldId id="287" r:id="rId16"/>
    <p:sldId id="288" r:id="rId17"/>
    <p:sldId id="289" r:id="rId18"/>
    <p:sldId id="281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282" r:id="rId32"/>
    <p:sldId id="268" r:id="rId33"/>
    <p:sldId id="306" r:id="rId34"/>
    <p:sldId id="307" r:id="rId35"/>
    <p:sldId id="308" r:id="rId36"/>
    <p:sldId id="309" r:id="rId37"/>
    <p:sldId id="310" r:id="rId38"/>
    <p:sldId id="303" r:id="rId39"/>
  </p:sldIdLst>
  <p:sldSz cx="18288000" cy="10287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Dante" panose="02020502050200020203" pitchFamily="18" charset="0"/>
      <p:regular r:id="rId45"/>
    </p:embeddedFont>
    <p:embeddedFont>
      <p:font typeface="League Gothic" panose="02020500000000000000" charset="0"/>
      <p:regular r:id="rId46"/>
    </p:embeddedFont>
    <p:embeddedFont>
      <p:font typeface="Montserrat Classic Bold" panose="02020500000000000000" charset="0"/>
      <p:regular r:id="rId47"/>
    </p:embeddedFont>
    <p:embeddedFont>
      <p:font typeface="Montserrat Light" panose="02020500000000000000" charset="0"/>
      <p:regular r:id="rId48"/>
    </p:embeddedFont>
    <p:embeddedFont>
      <p:font typeface="微軟正黑體" panose="020B0604030504040204" pitchFamily="34" charset="-120"/>
      <p:regular r:id="rId49"/>
      <p:bold r:id="rId50"/>
    </p:embeddedFont>
    <p:embeddedFont>
      <p:font typeface="微軟正黑體 Light" panose="020B0304030504040204" pitchFamily="34" charset="-12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DCDCD"/>
    <a:srgbClr val="5F5345"/>
    <a:srgbClr val="5502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4" autoAdjust="0"/>
    <p:restoredTop sz="93258" autoAdjust="0"/>
  </p:normalViewPr>
  <p:slideViewPr>
    <p:cSldViewPr>
      <p:cViewPr>
        <p:scale>
          <a:sx n="50" d="100"/>
          <a:sy n="50" d="100"/>
        </p:scale>
        <p:origin x="360" y="1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BA25F0-A784-4C94-BC4C-8B9EA591F55C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2ECA7FA4-8264-42E4-9549-3FFF26D8A14C}">
      <dgm:prSet phldrT="[文字]" custT="1"/>
      <dgm:spPr>
        <a:solidFill>
          <a:schemeClr val="bg1">
            <a:lumMod val="65000"/>
          </a:schemeClr>
        </a:solidFill>
        <a:ln>
          <a:noFill/>
        </a:ln>
      </dgm:spPr>
      <dgm:t>
        <a:bodyPr/>
        <a:lstStyle/>
        <a:p>
          <a:r>
            <a: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登入會員</a:t>
          </a:r>
        </a:p>
      </dgm:t>
    </dgm:pt>
    <dgm:pt modelId="{789F8F3D-D35C-4C52-8516-E8F10313A3E2}" type="parTrans" cxnId="{954BDB27-D99E-4A77-A381-022CC2ECF74D}">
      <dgm:prSet/>
      <dgm:spPr/>
      <dgm:t>
        <a:bodyPr/>
        <a:lstStyle/>
        <a:p>
          <a:endParaRPr lang="zh-TW" altLang="en-US"/>
        </a:p>
      </dgm:t>
    </dgm:pt>
    <dgm:pt modelId="{E92375B5-9BDA-4205-84C7-8D5F0CF3A5B6}" type="sibTrans" cxnId="{954BDB27-D99E-4A77-A381-022CC2ECF74D}">
      <dgm:prSet/>
      <dgm:spPr/>
      <dgm:t>
        <a:bodyPr/>
        <a:lstStyle/>
        <a:p>
          <a:endParaRPr lang="zh-TW" altLang="en-US"/>
        </a:p>
      </dgm:t>
    </dgm:pt>
    <dgm:pt modelId="{D8AE1C0C-319C-4A6D-A3EF-A3D5B2BB0551}">
      <dgm:prSet phldrT="[文字]" custT="1"/>
      <dgm:spPr>
        <a:solidFill>
          <a:schemeClr val="bg1">
            <a:lumMod val="65000"/>
          </a:schemeClr>
        </a:solidFill>
        <a:ln>
          <a:noFill/>
        </a:ln>
      </dgm:spPr>
      <dgm:t>
        <a:bodyPr/>
        <a:lstStyle/>
        <a:p>
          <a:r>
            <a: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加入商品至購物車</a:t>
          </a:r>
        </a:p>
      </dgm:t>
    </dgm:pt>
    <dgm:pt modelId="{370E0905-C649-4B07-AA80-4D3CE0C922CD}" type="parTrans" cxnId="{55C5422D-C0B3-4686-9775-49890ACD5AAE}">
      <dgm:prSet/>
      <dgm:spPr/>
      <dgm:t>
        <a:bodyPr/>
        <a:lstStyle/>
        <a:p>
          <a:endParaRPr lang="zh-TW" altLang="en-US"/>
        </a:p>
      </dgm:t>
    </dgm:pt>
    <dgm:pt modelId="{73379D39-C111-4F89-9F52-EA3F768F3363}" type="sibTrans" cxnId="{55C5422D-C0B3-4686-9775-49890ACD5AAE}">
      <dgm:prSet/>
      <dgm:spPr/>
      <dgm:t>
        <a:bodyPr/>
        <a:lstStyle/>
        <a:p>
          <a:endParaRPr lang="zh-TW" altLang="en-US"/>
        </a:p>
      </dgm:t>
    </dgm:pt>
    <dgm:pt modelId="{CF80A2AF-E7FB-43B6-B2E2-2F9B24350DB3}">
      <dgm:prSet custT="1"/>
      <dgm:spPr>
        <a:solidFill>
          <a:schemeClr val="bg1">
            <a:lumMod val="65000"/>
          </a:schemeClr>
        </a:solidFill>
        <a:ln>
          <a:noFill/>
        </a:ln>
      </dgm:spPr>
      <dgm:t>
        <a:bodyPr/>
        <a:lstStyle/>
        <a:p>
          <a:r>
            <a: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rPr>
            <a:t>確認訂單</a:t>
          </a:r>
        </a:p>
      </dgm:t>
    </dgm:pt>
    <dgm:pt modelId="{2B865E06-96AD-4001-979C-B8375AD8EA14}" type="parTrans" cxnId="{B2312F8A-4719-43A5-8605-FC3C7E1E127E}">
      <dgm:prSet/>
      <dgm:spPr/>
      <dgm:t>
        <a:bodyPr/>
        <a:lstStyle/>
        <a:p>
          <a:endParaRPr lang="zh-TW" altLang="en-US"/>
        </a:p>
      </dgm:t>
    </dgm:pt>
    <dgm:pt modelId="{F7330D06-8409-405D-838E-225DC06AE2C1}" type="sibTrans" cxnId="{B2312F8A-4719-43A5-8605-FC3C7E1E127E}">
      <dgm:prSet/>
      <dgm:spPr/>
      <dgm:t>
        <a:bodyPr/>
        <a:lstStyle/>
        <a:p>
          <a:endParaRPr lang="zh-TW" altLang="en-US"/>
        </a:p>
      </dgm:t>
    </dgm:pt>
    <dgm:pt modelId="{8FD43F2C-7689-4795-9EB7-13BCE240736C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rPr>
            <a:t>填寫收件人資料</a:t>
          </a:r>
        </a:p>
      </dgm:t>
    </dgm:pt>
    <dgm:pt modelId="{5ACE6980-8B5C-4BE4-A1FB-3EB1B1F0DE2D}" type="parTrans" cxnId="{EA79CA2A-6306-4420-A1D8-62812F3DC666}">
      <dgm:prSet/>
      <dgm:spPr/>
      <dgm:t>
        <a:bodyPr/>
        <a:lstStyle/>
        <a:p>
          <a:endParaRPr lang="zh-TW" altLang="en-US"/>
        </a:p>
      </dgm:t>
    </dgm:pt>
    <dgm:pt modelId="{46FDFE86-3D9F-49A6-8FA2-C043C9D0D38F}" type="sibTrans" cxnId="{EA79CA2A-6306-4420-A1D8-62812F3DC666}">
      <dgm:prSet/>
      <dgm:spPr/>
      <dgm:t>
        <a:bodyPr/>
        <a:lstStyle/>
        <a:p>
          <a:endParaRPr lang="zh-TW" altLang="en-US"/>
        </a:p>
      </dgm:t>
    </dgm:pt>
    <dgm:pt modelId="{D14339E4-2BD7-469A-82D1-5746AB52B34D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rPr>
            <a:t>完成訂單</a:t>
          </a:r>
        </a:p>
      </dgm:t>
    </dgm:pt>
    <dgm:pt modelId="{2CFAF019-7C44-4BA7-BD22-3636701FC95E}" type="parTrans" cxnId="{49BC3328-F309-479A-8FC9-C6D06FF151D6}">
      <dgm:prSet/>
      <dgm:spPr/>
      <dgm:t>
        <a:bodyPr/>
        <a:lstStyle/>
        <a:p>
          <a:endParaRPr lang="zh-TW" altLang="en-US"/>
        </a:p>
      </dgm:t>
    </dgm:pt>
    <dgm:pt modelId="{9781E066-094A-426F-8B52-E92F993C9FE3}" type="sibTrans" cxnId="{49BC3328-F309-479A-8FC9-C6D06FF151D6}">
      <dgm:prSet/>
      <dgm:spPr/>
      <dgm:t>
        <a:bodyPr/>
        <a:lstStyle/>
        <a:p>
          <a:endParaRPr lang="zh-TW" altLang="en-US"/>
        </a:p>
      </dgm:t>
    </dgm:pt>
    <dgm:pt modelId="{997D7284-1990-407A-85A5-6DAFA2BF7604}" type="pres">
      <dgm:prSet presAssocID="{4ABA25F0-A784-4C94-BC4C-8B9EA591F55C}" presName="Name0" presStyleCnt="0">
        <dgm:presLayoutVars>
          <dgm:dir/>
          <dgm:resizeHandles val="exact"/>
        </dgm:presLayoutVars>
      </dgm:prSet>
      <dgm:spPr/>
    </dgm:pt>
    <dgm:pt modelId="{6C8838EE-3C1A-477B-8D93-A9FF59D3D2F3}" type="pres">
      <dgm:prSet presAssocID="{2ECA7FA4-8264-42E4-9549-3FFF26D8A14C}" presName="node" presStyleLbl="node1" presStyleIdx="0" presStyleCnt="5">
        <dgm:presLayoutVars>
          <dgm:bulletEnabled val="1"/>
        </dgm:presLayoutVars>
      </dgm:prSet>
      <dgm:spPr/>
    </dgm:pt>
    <dgm:pt modelId="{D5401505-982C-47C2-80E0-385A6E80B34A}" type="pres">
      <dgm:prSet presAssocID="{E92375B5-9BDA-4205-84C7-8D5F0CF3A5B6}" presName="sibTrans" presStyleLbl="sibTrans2D1" presStyleIdx="0" presStyleCnt="4"/>
      <dgm:spPr/>
    </dgm:pt>
    <dgm:pt modelId="{AA34313B-2764-48AA-B5C0-91C1B1AD2E40}" type="pres">
      <dgm:prSet presAssocID="{E92375B5-9BDA-4205-84C7-8D5F0CF3A5B6}" presName="connectorText" presStyleLbl="sibTrans2D1" presStyleIdx="0" presStyleCnt="4"/>
      <dgm:spPr/>
    </dgm:pt>
    <dgm:pt modelId="{2DABFB42-EACA-4DE7-80E6-B8AAA4135D18}" type="pres">
      <dgm:prSet presAssocID="{D8AE1C0C-319C-4A6D-A3EF-A3D5B2BB0551}" presName="node" presStyleLbl="node1" presStyleIdx="1" presStyleCnt="5">
        <dgm:presLayoutVars>
          <dgm:bulletEnabled val="1"/>
        </dgm:presLayoutVars>
      </dgm:prSet>
      <dgm:spPr/>
    </dgm:pt>
    <dgm:pt modelId="{412577EF-E301-46D8-934D-851954483D31}" type="pres">
      <dgm:prSet presAssocID="{73379D39-C111-4F89-9F52-EA3F768F3363}" presName="sibTrans" presStyleLbl="sibTrans2D1" presStyleIdx="1" presStyleCnt="4"/>
      <dgm:spPr/>
    </dgm:pt>
    <dgm:pt modelId="{3B333EB7-7E00-4382-A967-985AFA5132F7}" type="pres">
      <dgm:prSet presAssocID="{73379D39-C111-4F89-9F52-EA3F768F3363}" presName="connectorText" presStyleLbl="sibTrans2D1" presStyleIdx="1" presStyleCnt="4"/>
      <dgm:spPr/>
    </dgm:pt>
    <dgm:pt modelId="{3D591E96-3886-424A-8C66-B76D624F2AEE}" type="pres">
      <dgm:prSet presAssocID="{CF80A2AF-E7FB-43B6-B2E2-2F9B24350DB3}" presName="node" presStyleLbl="node1" presStyleIdx="2" presStyleCnt="5">
        <dgm:presLayoutVars>
          <dgm:bulletEnabled val="1"/>
        </dgm:presLayoutVars>
      </dgm:prSet>
      <dgm:spPr/>
    </dgm:pt>
    <dgm:pt modelId="{031E6381-94CD-4ED3-82AA-2AF408C36796}" type="pres">
      <dgm:prSet presAssocID="{F7330D06-8409-405D-838E-225DC06AE2C1}" presName="sibTrans" presStyleLbl="sibTrans2D1" presStyleIdx="2" presStyleCnt="4"/>
      <dgm:spPr/>
    </dgm:pt>
    <dgm:pt modelId="{F96C7342-1ACF-46DA-807C-5CD2BA9214B4}" type="pres">
      <dgm:prSet presAssocID="{F7330D06-8409-405D-838E-225DC06AE2C1}" presName="connectorText" presStyleLbl="sibTrans2D1" presStyleIdx="2" presStyleCnt="4"/>
      <dgm:spPr/>
    </dgm:pt>
    <dgm:pt modelId="{E88C3D65-9FA1-4E7B-B41A-20FDF58E2489}" type="pres">
      <dgm:prSet presAssocID="{8FD43F2C-7689-4795-9EB7-13BCE240736C}" presName="node" presStyleLbl="node1" presStyleIdx="3" presStyleCnt="5">
        <dgm:presLayoutVars>
          <dgm:bulletEnabled val="1"/>
        </dgm:presLayoutVars>
      </dgm:prSet>
      <dgm:spPr/>
    </dgm:pt>
    <dgm:pt modelId="{2878016E-8DA9-4DA9-9525-B794F3BF7433}" type="pres">
      <dgm:prSet presAssocID="{46FDFE86-3D9F-49A6-8FA2-C043C9D0D38F}" presName="sibTrans" presStyleLbl="sibTrans2D1" presStyleIdx="3" presStyleCnt="4"/>
      <dgm:spPr/>
    </dgm:pt>
    <dgm:pt modelId="{942836A2-413D-43FB-91AC-17F152ECF605}" type="pres">
      <dgm:prSet presAssocID="{46FDFE86-3D9F-49A6-8FA2-C043C9D0D38F}" presName="connectorText" presStyleLbl="sibTrans2D1" presStyleIdx="3" presStyleCnt="4"/>
      <dgm:spPr/>
    </dgm:pt>
    <dgm:pt modelId="{F4CE094F-6D88-4C36-9FC1-5C01A658AE59}" type="pres">
      <dgm:prSet presAssocID="{D14339E4-2BD7-469A-82D1-5746AB52B34D}" presName="node" presStyleLbl="node1" presStyleIdx="4" presStyleCnt="5">
        <dgm:presLayoutVars>
          <dgm:bulletEnabled val="1"/>
        </dgm:presLayoutVars>
      </dgm:prSet>
      <dgm:spPr/>
    </dgm:pt>
  </dgm:ptLst>
  <dgm:cxnLst>
    <dgm:cxn modelId="{20702309-4A1A-4D67-A9BB-F7C11291D264}" type="presOf" srcId="{46FDFE86-3D9F-49A6-8FA2-C043C9D0D38F}" destId="{942836A2-413D-43FB-91AC-17F152ECF605}" srcOrd="1" destOrd="0" presId="urn:microsoft.com/office/officeart/2005/8/layout/process1"/>
    <dgm:cxn modelId="{E9263016-7140-4DE4-8EE7-B8784A487C3B}" type="presOf" srcId="{D14339E4-2BD7-469A-82D1-5746AB52B34D}" destId="{F4CE094F-6D88-4C36-9FC1-5C01A658AE59}" srcOrd="0" destOrd="0" presId="urn:microsoft.com/office/officeart/2005/8/layout/process1"/>
    <dgm:cxn modelId="{954BDB27-D99E-4A77-A381-022CC2ECF74D}" srcId="{4ABA25F0-A784-4C94-BC4C-8B9EA591F55C}" destId="{2ECA7FA4-8264-42E4-9549-3FFF26D8A14C}" srcOrd="0" destOrd="0" parTransId="{789F8F3D-D35C-4C52-8516-E8F10313A3E2}" sibTransId="{E92375B5-9BDA-4205-84C7-8D5F0CF3A5B6}"/>
    <dgm:cxn modelId="{49BC3328-F309-479A-8FC9-C6D06FF151D6}" srcId="{4ABA25F0-A784-4C94-BC4C-8B9EA591F55C}" destId="{D14339E4-2BD7-469A-82D1-5746AB52B34D}" srcOrd="4" destOrd="0" parTransId="{2CFAF019-7C44-4BA7-BD22-3636701FC95E}" sibTransId="{9781E066-094A-426F-8B52-E92F993C9FE3}"/>
    <dgm:cxn modelId="{EA79CA2A-6306-4420-A1D8-62812F3DC666}" srcId="{4ABA25F0-A784-4C94-BC4C-8B9EA591F55C}" destId="{8FD43F2C-7689-4795-9EB7-13BCE240736C}" srcOrd="3" destOrd="0" parTransId="{5ACE6980-8B5C-4BE4-A1FB-3EB1B1F0DE2D}" sibTransId="{46FDFE86-3D9F-49A6-8FA2-C043C9D0D38F}"/>
    <dgm:cxn modelId="{55C5422D-C0B3-4686-9775-49890ACD5AAE}" srcId="{4ABA25F0-A784-4C94-BC4C-8B9EA591F55C}" destId="{D8AE1C0C-319C-4A6D-A3EF-A3D5B2BB0551}" srcOrd="1" destOrd="0" parTransId="{370E0905-C649-4B07-AA80-4D3CE0C922CD}" sibTransId="{73379D39-C111-4F89-9F52-EA3F768F3363}"/>
    <dgm:cxn modelId="{D9C29034-9438-4110-803D-10152ED4EAAF}" type="presOf" srcId="{D8AE1C0C-319C-4A6D-A3EF-A3D5B2BB0551}" destId="{2DABFB42-EACA-4DE7-80E6-B8AAA4135D18}" srcOrd="0" destOrd="0" presId="urn:microsoft.com/office/officeart/2005/8/layout/process1"/>
    <dgm:cxn modelId="{5E7F5F61-1FEA-4901-8928-4AF9332309C2}" type="presOf" srcId="{4ABA25F0-A784-4C94-BC4C-8B9EA591F55C}" destId="{997D7284-1990-407A-85A5-6DAFA2BF7604}" srcOrd="0" destOrd="0" presId="urn:microsoft.com/office/officeart/2005/8/layout/process1"/>
    <dgm:cxn modelId="{9004864F-C033-4785-B5F3-F8FD75C4E0A2}" type="presOf" srcId="{CF80A2AF-E7FB-43B6-B2E2-2F9B24350DB3}" destId="{3D591E96-3886-424A-8C66-B76D624F2AEE}" srcOrd="0" destOrd="0" presId="urn:microsoft.com/office/officeart/2005/8/layout/process1"/>
    <dgm:cxn modelId="{1571C579-BD60-4E95-9AB7-CF95BAEC7F2A}" type="presOf" srcId="{F7330D06-8409-405D-838E-225DC06AE2C1}" destId="{F96C7342-1ACF-46DA-807C-5CD2BA9214B4}" srcOrd="1" destOrd="0" presId="urn:microsoft.com/office/officeart/2005/8/layout/process1"/>
    <dgm:cxn modelId="{2177A180-4DA2-4D95-BD92-3DD9471980A7}" type="presOf" srcId="{2ECA7FA4-8264-42E4-9549-3FFF26D8A14C}" destId="{6C8838EE-3C1A-477B-8D93-A9FF59D3D2F3}" srcOrd="0" destOrd="0" presId="urn:microsoft.com/office/officeart/2005/8/layout/process1"/>
    <dgm:cxn modelId="{1EAE3E83-B254-4FAB-9FF3-54CC4A559EBD}" type="presOf" srcId="{8FD43F2C-7689-4795-9EB7-13BCE240736C}" destId="{E88C3D65-9FA1-4E7B-B41A-20FDF58E2489}" srcOrd="0" destOrd="0" presId="urn:microsoft.com/office/officeart/2005/8/layout/process1"/>
    <dgm:cxn modelId="{B2312F8A-4719-43A5-8605-FC3C7E1E127E}" srcId="{4ABA25F0-A784-4C94-BC4C-8B9EA591F55C}" destId="{CF80A2AF-E7FB-43B6-B2E2-2F9B24350DB3}" srcOrd="2" destOrd="0" parTransId="{2B865E06-96AD-4001-979C-B8375AD8EA14}" sibTransId="{F7330D06-8409-405D-838E-225DC06AE2C1}"/>
    <dgm:cxn modelId="{F31F71C6-F1B6-426C-B4B8-9444D7F2FBB2}" type="presOf" srcId="{F7330D06-8409-405D-838E-225DC06AE2C1}" destId="{031E6381-94CD-4ED3-82AA-2AF408C36796}" srcOrd="0" destOrd="0" presId="urn:microsoft.com/office/officeart/2005/8/layout/process1"/>
    <dgm:cxn modelId="{E4D03DC8-8AA9-4275-9E57-E4BB9216FF15}" type="presOf" srcId="{E92375B5-9BDA-4205-84C7-8D5F0CF3A5B6}" destId="{D5401505-982C-47C2-80E0-385A6E80B34A}" srcOrd="0" destOrd="0" presId="urn:microsoft.com/office/officeart/2005/8/layout/process1"/>
    <dgm:cxn modelId="{0834F6D6-C1E7-4E8D-831C-B610E99E0C65}" type="presOf" srcId="{46FDFE86-3D9F-49A6-8FA2-C043C9D0D38F}" destId="{2878016E-8DA9-4DA9-9525-B794F3BF7433}" srcOrd="0" destOrd="0" presId="urn:microsoft.com/office/officeart/2005/8/layout/process1"/>
    <dgm:cxn modelId="{5E8CD9E1-1A45-4DF2-BF3F-74C552AAF0BD}" type="presOf" srcId="{73379D39-C111-4F89-9F52-EA3F768F3363}" destId="{3B333EB7-7E00-4382-A967-985AFA5132F7}" srcOrd="1" destOrd="0" presId="urn:microsoft.com/office/officeart/2005/8/layout/process1"/>
    <dgm:cxn modelId="{2391F8E1-9426-41D8-B23D-1F6D4B62045C}" type="presOf" srcId="{E92375B5-9BDA-4205-84C7-8D5F0CF3A5B6}" destId="{AA34313B-2764-48AA-B5C0-91C1B1AD2E40}" srcOrd="1" destOrd="0" presId="urn:microsoft.com/office/officeart/2005/8/layout/process1"/>
    <dgm:cxn modelId="{3E29C6F2-5C91-4F5F-B00E-7341A5BDFF66}" type="presOf" srcId="{73379D39-C111-4F89-9F52-EA3F768F3363}" destId="{412577EF-E301-46D8-934D-851954483D31}" srcOrd="0" destOrd="0" presId="urn:microsoft.com/office/officeart/2005/8/layout/process1"/>
    <dgm:cxn modelId="{00EE1EC3-C4BB-497A-8AC8-84934D034AB2}" type="presParOf" srcId="{997D7284-1990-407A-85A5-6DAFA2BF7604}" destId="{6C8838EE-3C1A-477B-8D93-A9FF59D3D2F3}" srcOrd="0" destOrd="0" presId="urn:microsoft.com/office/officeart/2005/8/layout/process1"/>
    <dgm:cxn modelId="{1675F7EB-FAAD-4FF2-A5D4-1D79A9EDFE65}" type="presParOf" srcId="{997D7284-1990-407A-85A5-6DAFA2BF7604}" destId="{D5401505-982C-47C2-80E0-385A6E80B34A}" srcOrd="1" destOrd="0" presId="urn:microsoft.com/office/officeart/2005/8/layout/process1"/>
    <dgm:cxn modelId="{DD3992CE-9240-4EF5-B42A-780276805A67}" type="presParOf" srcId="{D5401505-982C-47C2-80E0-385A6E80B34A}" destId="{AA34313B-2764-48AA-B5C0-91C1B1AD2E40}" srcOrd="0" destOrd="0" presId="urn:microsoft.com/office/officeart/2005/8/layout/process1"/>
    <dgm:cxn modelId="{54DD5A49-1FFE-40C2-8B70-C88E42FA03EB}" type="presParOf" srcId="{997D7284-1990-407A-85A5-6DAFA2BF7604}" destId="{2DABFB42-EACA-4DE7-80E6-B8AAA4135D18}" srcOrd="2" destOrd="0" presId="urn:microsoft.com/office/officeart/2005/8/layout/process1"/>
    <dgm:cxn modelId="{BAA62BCC-2BC6-4D5C-8010-9DAA4B2804F3}" type="presParOf" srcId="{997D7284-1990-407A-85A5-6DAFA2BF7604}" destId="{412577EF-E301-46D8-934D-851954483D31}" srcOrd="3" destOrd="0" presId="urn:microsoft.com/office/officeart/2005/8/layout/process1"/>
    <dgm:cxn modelId="{6071A975-5B45-48D1-A579-2A9F146B00CF}" type="presParOf" srcId="{412577EF-E301-46D8-934D-851954483D31}" destId="{3B333EB7-7E00-4382-A967-985AFA5132F7}" srcOrd="0" destOrd="0" presId="urn:microsoft.com/office/officeart/2005/8/layout/process1"/>
    <dgm:cxn modelId="{9E3A0C45-8AAE-4336-82C7-1E6AEA2AE2DD}" type="presParOf" srcId="{997D7284-1990-407A-85A5-6DAFA2BF7604}" destId="{3D591E96-3886-424A-8C66-B76D624F2AEE}" srcOrd="4" destOrd="0" presId="urn:microsoft.com/office/officeart/2005/8/layout/process1"/>
    <dgm:cxn modelId="{0341751D-378C-4F50-AAD1-AFFE37581438}" type="presParOf" srcId="{997D7284-1990-407A-85A5-6DAFA2BF7604}" destId="{031E6381-94CD-4ED3-82AA-2AF408C36796}" srcOrd="5" destOrd="0" presId="urn:microsoft.com/office/officeart/2005/8/layout/process1"/>
    <dgm:cxn modelId="{D5F59099-A3A9-4096-BFBB-BB3FD4E4AF39}" type="presParOf" srcId="{031E6381-94CD-4ED3-82AA-2AF408C36796}" destId="{F96C7342-1ACF-46DA-807C-5CD2BA9214B4}" srcOrd="0" destOrd="0" presId="urn:microsoft.com/office/officeart/2005/8/layout/process1"/>
    <dgm:cxn modelId="{16DD906D-292C-4622-BCFF-3F7BCCA82A0D}" type="presParOf" srcId="{997D7284-1990-407A-85A5-6DAFA2BF7604}" destId="{E88C3D65-9FA1-4E7B-B41A-20FDF58E2489}" srcOrd="6" destOrd="0" presId="urn:microsoft.com/office/officeart/2005/8/layout/process1"/>
    <dgm:cxn modelId="{A2FD5771-3288-4C98-9880-9CF846AFA3F5}" type="presParOf" srcId="{997D7284-1990-407A-85A5-6DAFA2BF7604}" destId="{2878016E-8DA9-4DA9-9525-B794F3BF7433}" srcOrd="7" destOrd="0" presId="urn:microsoft.com/office/officeart/2005/8/layout/process1"/>
    <dgm:cxn modelId="{0582CFBE-4CA9-4559-AF90-E7832930F56D}" type="presParOf" srcId="{2878016E-8DA9-4DA9-9525-B794F3BF7433}" destId="{942836A2-413D-43FB-91AC-17F152ECF605}" srcOrd="0" destOrd="0" presId="urn:microsoft.com/office/officeart/2005/8/layout/process1"/>
    <dgm:cxn modelId="{742DA106-6BEF-409E-A090-13F15FA5434F}" type="presParOf" srcId="{997D7284-1990-407A-85A5-6DAFA2BF7604}" destId="{F4CE094F-6D88-4C36-9FC1-5C01A658AE5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838EE-3C1A-477B-8D93-A9FF59D3D2F3}">
      <dsp:nvSpPr>
        <dsp:cNvPr id="0" name=""/>
        <dsp:cNvSpPr/>
      </dsp:nvSpPr>
      <dsp:spPr>
        <a:xfrm>
          <a:off x="8297" y="574905"/>
          <a:ext cx="2572122" cy="1832636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登入會員</a:t>
          </a:r>
        </a:p>
      </dsp:txBody>
      <dsp:txXfrm>
        <a:off x="61973" y="628581"/>
        <a:ext cx="2464770" cy="1725284"/>
      </dsp:txXfrm>
    </dsp:sp>
    <dsp:sp modelId="{D5401505-982C-47C2-80E0-385A6E80B34A}">
      <dsp:nvSpPr>
        <dsp:cNvPr id="0" name=""/>
        <dsp:cNvSpPr/>
      </dsp:nvSpPr>
      <dsp:spPr>
        <a:xfrm>
          <a:off x="2837631" y="1172280"/>
          <a:ext cx="545289" cy="6378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700" kern="1200"/>
        </a:p>
      </dsp:txBody>
      <dsp:txXfrm>
        <a:off x="2837631" y="1299857"/>
        <a:ext cx="381702" cy="382732"/>
      </dsp:txXfrm>
    </dsp:sp>
    <dsp:sp modelId="{2DABFB42-EACA-4DE7-80E6-B8AAA4135D18}">
      <dsp:nvSpPr>
        <dsp:cNvPr id="0" name=""/>
        <dsp:cNvSpPr/>
      </dsp:nvSpPr>
      <dsp:spPr>
        <a:xfrm>
          <a:off x="3609268" y="574905"/>
          <a:ext cx="2572122" cy="1832636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加入商品至購物車</a:t>
          </a:r>
        </a:p>
      </dsp:txBody>
      <dsp:txXfrm>
        <a:off x="3662944" y="628581"/>
        <a:ext cx="2464770" cy="1725284"/>
      </dsp:txXfrm>
    </dsp:sp>
    <dsp:sp modelId="{412577EF-E301-46D8-934D-851954483D31}">
      <dsp:nvSpPr>
        <dsp:cNvPr id="0" name=""/>
        <dsp:cNvSpPr/>
      </dsp:nvSpPr>
      <dsp:spPr>
        <a:xfrm>
          <a:off x="6438602" y="1172280"/>
          <a:ext cx="545289" cy="6378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700" kern="1200"/>
        </a:p>
      </dsp:txBody>
      <dsp:txXfrm>
        <a:off x="6438602" y="1299857"/>
        <a:ext cx="381702" cy="382732"/>
      </dsp:txXfrm>
    </dsp:sp>
    <dsp:sp modelId="{3D591E96-3886-424A-8C66-B76D624F2AEE}">
      <dsp:nvSpPr>
        <dsp:cNvPr id="0" name=""/>
        <dsp:cNvSpPr/>
      </dsp:nvSpPr>
      <dsp:spPr>
        <a:xfrm>
          <a:off x="7210238" y="574905"/>
          <a:ext cx="2572122" cy="1832636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確認訂單</a:t>
          </a:r>
        </a:p>
      </dsp:txBody>
      <dsp:txXfrm>
        <a:off x="7263914" y="628581"/>
        <a:ext cx="2464770" cy="1725284"/>
      </dsp:txXfrm>
    </dsp:sp>
    <dsp:sp modelId="{031E6381-94CD-4ED3-82AA-2AF408C36796}">
      <dsp:nvSpPr>
        <dsp:cNvPr id="0" name=""/>
        <dsp:cNvSpPr/>
      </dsp:nvSpPr>
      <dsp:spPr>
        <a:xfrm>
          <a:off x="10039573" y="1172280"/>
          <a:ext cx="545289" cy="6378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700" kern="1200"/>
        </a:p>
      </dsp:txBody>
      <dsp:txXfrm>
        <a:off x="10039573" y="1299857"/>
        <a:ext cx="381702" cy="382732"/>
      </dsp:txXfrm>
    </dsp:sp>
    <dsp:sp modelId="{E88C3D65-9FA1-4E7B-B41A-20FDF58E2489}">
      <dsp:nvSpPr>
        <dsp:cNvPr id="0" name=""/>
        <dsp:cNvSpPr/>
      </dsp:nvSpPr>
      <dsp:spPr>
        <a:xfrm>
          <a:off x="10811209" y="574905"/>
          <a:ext cx="2572122" cy="1832636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填寫收件人資料</a:t>
          </a:r>
        </a:p>
      </dsp:txBody>
      <dsp:txXfrm>
        <a:off x="10864885" y="628581"/>
        <a:ext cx="2464770" cy="1725284"/>
      </dsp:txXfrm>
    </dsp:sp>
    <dsp:sp modelId="{2878016E-8DA9-4DA9-9525-B794F3BF7433}">
      <dsp:nvSpPr>
        <dsp:cNvPr id="0" name=""/>
        <dsp:cNvSpPr/>
      </dsp:nvSpPr>
      <dsp:spPr>
        <a:xfrm>
          <a:off x="13640544" y="1172280"/>
          <a:ext cx="545289" cy="6378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700" kern="1200"/>
        </a:p>
      </dsp:txBody>
      <dsp:txXfrm>
        <a:off x="13640544" y="1299857"/>
        <a:ext cx="381702" cy="382732"/>
      </dsp:txXfrm>
    </dsp:sp>
    <dsp:sp modelId="{F4CE094F-6D88-4C36-9FC1-5C01A658AE59}">
      <dsp:nvSpPr>
        <dsp:cNvPr id="0" name=""/>
        <dsp:cNvSpPr/>
      </dsp:nvSpPr>
      <dsp:spPr>
        <a:xfrm>
          <a:off x="14412180" y="574905"/>
          <a:ext cx="2572122" cy="1832636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完成訂單</a:t>
          </a:r>
        </a:p>
      </dsp:txBody>
      <dsp:txXfrm>
        <a:off x="14465856" y="628581"/>
        <a:ext cx="2464770" cy="1725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AD2D4-5D02-426B-83A9-E1BA83894FDF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46626-5FF6-4776-857A-93CCC2BF10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6234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46626-5FF6-4776-857A-93CCC2BF10A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828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46626-5FF6-4776-857A-93CCC2BF10A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015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46626-5FF6-4776-857A-93CCC2BF10A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838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B84B5B3D-CC68-4C57-A7B3-F7921E267783}"/>
              </a:ext>
            </a:extLst>
          </p:cNvPr>
          <p:cNvSpPr/>
          <p:nvPr/>
        </p:nvSpPr>
        <p:spPr>
          <a:xfrm>
            <a:off x="-724401" y="-114300"/>
            <a:ext cx="20993601" cy="10591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AutoShape 2"/>
          <p:cNvSpPr/>
          <p:nvPr/>
        </p:nvSpPr>
        <p:spPr>
          <a:xfrm rot="1745281">
            <a:off x="-1741212" y="-5110970"/>
            <a:ext cx="24344079" cy="1023422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TextBox 4"/>
          <p:cNvSpPr txBox="1"/>
          <p:nvPr/>
        </p:nvSpPr>
        <p:spPr>
          <a:xfrm rot="-5400000">
            <a:off x="-2209480" y="4888784"/>
            <a:ext cx="7130867" cy="50943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4"/>
              </a:lnSpc>
            </a:pPr>
            <a:r>
              <a:rPr lang="en-US" sz="5400" spc="264" dirty="0">
                <a:solidFill>
                  <a:srgbClr val="000000"/>
                </a:solidFill>
                <a:latin typeface="Montserrat Classic Bold" panose="02020500000000000000" charset="0"/>
              </a:rPr>
              <a:t>Group of 10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3472596" y="4881312"/>
            <a:ext cx="6985980" cy="52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5400" spc="153" dirty="0">
                <a:solidFill>
                  <a:srgbClr val="FFFFFF"/>
                </a:solidFill>
                <a:latin typeface="Montserrat Light" panose="02020500000000000000" charset="0"/>
              </a:rPr>
              <a:t>Black Pastry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6F1C6A8-8E0D-44F9-B302-538E92227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845189"/>
            <a:ext cx="12724399" cy="7108311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-724401" y="9560403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" name="AutoShape 8"/>
          <p:cNvSpPr/>
          <p:nvPr/>
        </p:nvSpPr>
        <p:spPr>
          <a:xfrm>
            <a:off x="2781801" y="666472"/>
            <a:ext cx="16230600" cy="5793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A60FDB84-E29E-4829-91AE-95D7CC142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1" y="1845188"/>
            <a:ext cx="12724398" cy="708977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F0FE53C-86CE-4C3A-B716-7E054FB6C899}"/>
              </a:ext>
            </a:extLst>
          </p:cNvPr>
          <p:cNvSpPr txBox="1"/>
          <p:nvPr/>
        </p:nvSpPr>
        <p:spPr>
          <a:xfrm>
            <a:off x="3436308" y="7962900"/>
            <a:ext cx="715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多媒體程式設計期末專題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utoShape 27"/>
          <p:cNvSpPr/>
          <p:nvPr/>
        </p:nvSpPr>
        <p:spPr>
          <a:xfrm>
            <a:off x="0" y="-231823"/>
            <a:ext cx="7972000" cy="10750646"/>
          </a:xfrm>
          <a:prstGeom prst="rect">
            <a:avLst/>
          </a:prstGeom>
          <a:solidFill>
            <a:schemeClr val="accent6">
              <a:lumMod val="75000"/>
              <a:alpha val="9803"/>
            </a:schemeClr>
          </a:solidFill>
        </p:spPr>
      </p:sp>
      <p:sp>
        <p:nvSpPr>
          <p:cNvPr id="31" name="AutoShape 31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2" name="AutoShape 32"/>
          <p:cNvSpPr/>
          <p:nvPr/>
        </p:nvSpPr>
        <p:spPr>
          <a:xfrm>
            <a:off x="9635814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84" name="圖片 83">
            <a:extLst>
              <a:ext uri="{FF2B5EF4-FFF2-40B4-BE49-F238E27FC236}">
                <a16:creationId xmlns:a16="http://schemas.microsoft.com/office/drawing/2014/main" id="{73CECA8B-C4BE-499C-A48C-23F33DCE0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96" y="2514600"/>
            <a:ext cx="1591360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 rot="1745281">
            <a:off x="-1741212" y="-5110970"/>
            <a:ext cx="24344079" cy="10234229"/>
          </a:xfrm>
          <a:prstGeom prst="rect">
            <a:avLst/>
          </a:prstGeom>
          <a:solidFill>
            <a:schemeClr val="tx1">
              <a:lumMod val="95000"/>
              <a:lumOff val="5000"/>
              <a:alpha val="9803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TextBox 5"/>
          <p:cNvSpPr txBox="1"/>
          <p:nvPr/>
        </p:nvSpPr>
        <p:spPr>
          <a:xfrm rot="5400000" flipH="1">
            <a:off x="12336081" y="4559445"/>
            <a:ext cx="749019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7"/>
              </a:lnSpc>
            </a:pPr>
            <a:r>
              <a:rPr lang="en-US" sz="4800" spc="429" dirty="0">
                <a:solidFill>
                  <a:srgbClr val="000000"/>
                </a:solidFill>
                <a:latin typeface="Montserrat Classic Bold"/>
              </a:rPr>
              <a:t>Black Pastry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120831" y="4867222"/>
            <a:ext cx="8522573" cy="2941559"/>
            <a:chOff x="317491" y="1177083"/>
            <a:chExt cx="11363431" cy="3922079"/>
          </a:xfrm>
        </p:grpSpPr>
        <p:sp>
          <p:nvSpPr>
            <p:cNvPr id="8" name="AutoShape 8"/>
            <p:cNvSpPr/>
            <p:nvPr/>
          </p:nvSpPr>
          <p:spPr>
            <a:xfrm>
              <a:off x="317491" y="1177083"/>
              <a:ext cx="11363431" cy="3090908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634982" y="1848699"/>
              <a:ext cx="10728447" cy="32504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450"/>
                </a:lnSpc>
              </a:pPr>
              <a:r>
                <a:rPr lang="zh-TW" altLang="en-US" sz="4800" b="1" spc="25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網站的購物流程</a:t>
              </a:r>
              <a:endParaRPr lang="en-US" altLang="zh-TW" sz="4800" b="1" spc="2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ts val="9450"/>
                </a:lnSpc>
              </a:pPr>
              <a:r>
                <a:rPr lang="en-US" sz="9000" b="1" spc="27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</p:grpSp>
      <p:sp>
        <p:nvSpPr>
          <p:cNvPr id="14" name="橢圓 13">
            <a:extLst>
              <a:ext uri="{FF2B5EF4-FFF2-40B4-BE49-F238E27FC236}">
                <a16:creationId xmlns:a16="http://schemas.microsoft.com/office/drawing/2014/main" id="{17BE5F56-5AE2-47C8-9B06-E837D28AF20E}"/>
              </a:ext>
            </a:extLst>
          </p:cNvPr>
          <p:cNvSpPr/>
          <p:nvPr/>
        </p:nvSpPr>
        <p:spPr>
          <a:xfrm>
            <a:off x="3886200" y="2183231"/>
            <a:ext cx="3505200" cy="20606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spc="270" dirty="0">
                <a:solidFill>
                  <a:srgbClr val="FFFFFF"/>
                </a:solidFill>
                <a:latin typeface="League Gothic"/>
              </a:rPr>
              <a:t>Part4</a:t>
            </a:r>
            <a:endParaRPr lang="zh-TW" altLang="en-US" sz="72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EC98D9-3F58-4F91-BB3C-6A085B1913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5859" y1="20361" x2="55859" y2="20361"/>
                        <a14:foregroundMark x1="56299" y1="17627" x2="56299" y2="17627"/>
                        <a14:foregroundMark x1="54736" y1="17334" x2="55176" y2="20068"/>
                        <a14:foregroundMark x1="56738" y1="19629" x2="57471" y2="23242"/>
                        <a14:foregroundMark x1="55322" y1="16064" x2="53564" y2="17627"/>
                        <a14:foregroundMark x1="50146" y1="22217" x2="53418" y2="26367"/>
                        <a14:foregroundMark x1="53418" y1="26367" x2="58301" y2="29395"/>
                        <a14:foregroundMark x1="68652" y1="34717" x2="76514" y2="29004"/>
                        <a14:foregroundMark x1="76514" y1="29004" x2="71826" y2="29199"/>
                        <a14:foregroundMark x1="71826" y1="29199" x2="70361" y2="29834"/>
                        <a14:foregroundMark x1="66895" y1="18506" x2="62451" y2="17334"/>
                        <a14:foregroundMark x1="65771" y1="21484" x2="63574" y2="17334"/>
                        <a14:foregroundMark x1="63574" y1="17334" x2="62451" y2="17773"/>
                        <a14:foregroundMark x1="65039" y1="17773" x2="65039" y2="17773"/>
                        <a14:foregroundMark x1="66797" y1="17627" x2="63916" y2="17188"/>
                        <a14:foregroundMark x1="67480" y1="17920" x2="65479" y2="173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7239" y="3771900"/>
            <a:ext cx="7490191" cy="749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4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745281">
            <a:off x="-1731632" y="-5108485"/>
            <a:ext cx="24344079" cy="101948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AutoShape 10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E64728C-8908-41A0-8606-D5974675DA65}"/>
              </a:ext>
            </a:extLst>
          </p:cNvPr>
          <p:cNvSpPr txBox="1"/>
          <p:nvPr/>
        </p:nvSpPr>
        <p:spPr>
          <a:xfrm>
            <a:off x="228600" y="8193030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b="1" dirty="0">
                <a:solidFill>
                  <a:schemeClr val="bg1"/>
                </a:solidFill>
                <a:latin typeface="Montserrat Classic Bold" panose="02020500000000000000" charset="0"/>
                <a:ea typeface="微軟正黑體" panose="020B0604030504040204" pitchFamily="34" charset="-120"/>
              </a:rPr>
              <a:t>購物流程圖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D57EE72-D979-43E8-A99D-D862D115791B}"/>
              </a:ext>
            </a:extLst>
          </p:cNvPr>
          <p:cNvSpPr/>
          <p:nvPr/>
        </p:nvSpPr>
        <p:spPr>
          <a:xfrm rot="1736466">
            <a:off x="-1586671" y="-6629868"/>
            <a:ext cx="24645092" cy="117836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C901B13D-DF45-4DA3-B2D1-916E16B14F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5526350"/>
              </p:ext>
            </p:extLst>
          </p:nvPr>
        </p:nvGraphicFramePr>
        <p:xfrm>
          <a:off x="609600" y="3314700"/>
          <a:ext cx="16992600" cy="298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AutoShape 11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</p:spTree>
    <p:extLst>
      <p:ext uri="{BB962C8B-B14F-4D97-AF65-F5344CB8AC3E}">
        <p14:creationId xmlns:p14="http://schemas.microsoft.com/office/powerpoint/2010/main" val="351488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745281">
            <a:off x="-1550712" y="-5036380"/>
            <a:ext cx="24344079" cy="1023422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AutoShape 5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TextBox 7"/>
          <p:cNvSpPr txBox="1"/>
          <p:nvPr/>
        </p:nvSpPr>
        <p:spPr>
          <a:xfrm rot="5400000">
            <a:off x="13023602" y="4874577"/>
            <a:ext cx="652233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480">
                <a:solidFill>
                  <a:srgbClr val="FFFFFF"/>
                </a:solidFill>
                <a:latin typeface="Montserrat Light"/>
              </a:rPr>
              <a:t>OUR LATEST WORK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01FE39-BDB5-42D3-9094-5D743F68147C}"/>
              </a:ext>
            </a:extLst>
          </p:cNvPr>
          <p:cNvSpPr/>
          <p:nvPr/>
        </p:nvSpPr>
        <p:spPr>
          <a:xfrm rot="17931240">
            <a:off x="5445555" y="-12490046"/>
            <a:ext cx="10563197" cy="250031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AutoShape 6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871E251-01AB-4643-98B5-487A4080C4BF}"/>
              </a:ext>
            </a:extLst>
          </p:cNvPr>
          <p:cNvSpPr txBox="1"/>
          <p:nvPr/>
        </p:nvSpPr>
        <p:spPr>
          <a:xfrm>
            <a:off x="228600" y="8609177"/>
            <a:ext cx="472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STEP1 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登入會員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A61ED31-AFAD-43E6-94B4-51978B6E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589" y="1640280"/>
            <a:ext cx="13258800" cy="74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58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745281">
            <a:off x="-1731632" y="-5108485"/>
            <a:ext cx="24344079" cy="101948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AutoShape 10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D57EE72-D979-43E8-A99D-D862D115791B}"/>
              </a:ext>
            </a:extLst>
          </p:cNvPr>
          <p:cNvSpPr/>
          <p:nvPr/>
        </p:nvSpPr>
        <p:spPr>
          <a:xfrm rot="1736466">
            <a:off x="-1649540" y="-6609580"/>
            <a:ext cx="24645092" cy="117836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AutoShape 11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2818292-BD99-4A19-A0DF-E9FC3E4FA71E}"/>
              </a:ext>
            </a:extLst>
          </p:cNvPr>
          <p:cNvSpPr txBox="1"/>
          <p:nvPr/>
        </p:nvSpPr>
        <p:spPr>
          <a:xfrm>
            <a:off x="228600" y="8609177"/>
            <a:ext cx="6629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STEP2 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加入商品至購物車</a:t>
            </a:r>
          </a:p>
          <a:p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DB92252-068E-4DDF-994F-4218D62A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7" y="1691597"/>
            <a:ext cx="8946513" cy="601435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D2EB8F7-BB4C-4F22-A0C2-534B0A36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539" y="1691597"/>
            <a:ext cx="8325261" cy="6014351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47D9095C-28D6-4DB9-A29F-9B43A4F97B01}"/>
              </a:ext>
            </a:extLst>
          </p:cNvPr>
          <p:cNvSpPr/>
          <p:nvPr/>
        </p:nvSpPr>
        <p:spPr>
          <a:xfrm>
            <a:off x="2514600" y="6206560"/>
            <a:ext cx="1447800" cy="609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66D254BB-A7EA-41E4-9175-787DBFC871D4}"/>
              </a:ext>
            </a:extLst>
          </p:cNvPr>
          <p:cNvSpPr/>
          <p:nvPr/>
        </p:nvSpPr>
        <p:spPr>
          <a:xfrm>
            <a:off x="12039600" y="2247900"/>
            <a:ext cx="1449911" cy="6297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95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745281">
            <a:off x="-1550712" y="-5036380"/>
            <a:ext cx="24344079" cy="1023422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AutoShape 5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6" name="AutoShape 6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871E251-01AB-4643-98B5-487A4080C4BF}"/>
              </a:ext>
            </a:extLst>
          </p:cNvPr>
          <p:cNvSpPr txBox="1"/>
          <p:nvPr/>
        </p:nvSpPr>
        <p:spPr>
          <a:xfrm>
            <a:off x="228600" y="8609177"/>
            <a:ext cx="472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STEP3 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確認訂單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21859FB-DD67-466F-A731-9C087F590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028" y="1714500"/>
            <a:ext cx="13260800" cy="74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45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745281">
            <a:off x="-1550712" y="-5036380"/>
            <a:ext cx="24344079" cy="1023422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AutoShape 5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TextBox 7"/>
          <p:cNvSpPr txBox="1"/>
          <p:nvPr/>
        </p:nvSpPr>
        <p:spPr>
          <a:xfrm rot="5400000">
            <a:off x="13023602" y="4874577"/>
            <a:ext cx="652233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480">
                <a:solidFill>
                  <a:srgbClr val="FFFFFF"/>
                </a:solidFill>
                <a:latin typeface="Montserrat Light"/>
              </a:rPr>
              <a:t>OUR LATEST WORK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01FE39-BDB5-42D3-9094-5D743F68147C}"/>
              </a:ext>
            </a:extLst>
          </p:cNvPr>
          <p:cNvSpPr/>
          <p:nvPr/>
        </p:nvSpPr>
        <p:spPr>
          <a:xfrm rot="17931240">
            <a:off x="5445555" y="-12490046"/>
            <a:ext cx="10563197" cy="250031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AutoShape 6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871E251-01AB-4643-98B5-487A4080C4BF}"/>
              </a:ext>
            </a:extLst>
          </p:cNvPr>
          <p:cNvSpPr txBox="1"/>
          <p:nvPr/>
        </p:nvSpPr>
        <p:spPr>
          <a:xfrm>
            <a:off x="228600" y="8609177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STEP4 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填寫收件人資料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D63E539-4AF5-46AC-AD9D-4E28D53F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123" y="1859470"/>
            <a:ext cx="11765278" cy="7383068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54A6AE92-AA5C-4324-8633-2FFE564A7110}"/>
              </a:ext>
            </a:extLst>
          </p:cNvPr>
          <p:cNvSpPr/>
          <p:nvPr/>
        </p:nvSpPr>
        <p:spPr>
          <a:xfrm>
            <a:off x="11969483" y="3106085"/>
            <a:ext cx="2927742" cy="407482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84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745281">
            <a:off x="-1731632" y="-5108485"/>
            <a:ext cx="24344079" cy="101948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AutoShape 10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D57EE72-D979-43E8-A99D-D862D115791B}"/>
              </a:ext>
            </a:extLst>
          </p:cNvPr>
          <p:cNvSpPr/>
          <p:nvPr/>
        </p:nvSpPr>
        <p:spPr>
          <a:xfrm rot="1736466">
            <a:off x="-1649540" y="-6609580"/>
            <a:ext cx="24645092" cy="11783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AutoShape 11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2818292-BD99-4A19-A0DF-E9FC3E4FA71E}"/>
              </a:ext>
            </a:extLst>
          </p:cNvPr>
          <p:cNvSpPr txBox="1"/>
          <p:nvPr/>
        </p:nvSpPr>
        <p:spPr>
          <a:xfrm>
            <a:off x="228600" y="8609177"/>
            <a:ext cx="6629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STEP5 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完成訂單</a:t>
            </a:r>
          </a:p>
          <a:p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25FB47F-8873-428F-A37E-A07208912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828422"/>
            <a:ext cx="13267200" cy="74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70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 rot="1745281">
            <a:off x="-1741212" y="-5110970"/>
            <a:ext cx="24344079" cy="10234229"/>
          </a:xfrm>
          <a:prstGeom prst="rect">
            <a:avLst/>
          </a:prstGeom>
          <a:solidFill>
            <a:schemeClr val="tx1">
              <a:lumMod val="95000"/>
              <a:lumOff val="5000"/>
              <a:alpha val="9803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TextBox 5"/>
          <p:cNvSpPr txBox="1"/>
          <p:nvPr/>
        </p:nvSpPr>
        <p:spPr>
          <a:xfrm rot="-5400000">
            <a:off x="-2428550" y="4835724"/>
            <a:ext cx="749019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7"/>
              </a:lnSpc>
            </a:pPr>
            <a:r>
              <a:rPr lang="en-US" sz="4800" spc="429" dirty="0">
                <a:solidFill>
                  <a:srgbClr val="000000"/>
                </a:solidFill>
                <a:latin typeface="Montserrat Classic Bold"/>
              </a:rPr>
              <a:t>Black Pastry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120831" y="4867222"/>
            <a:ext cx="8522573" cy="2318181"/>
            <a:chOff x="317491" y="1177083"/>
            <a:chExt cx="11363431" cy="3090908"/>
          </a:xfrm>
        </p:grpSpPr>
        <p:sp>
          <p:nvSpPr>
            <p:cNvPr id="8" name="AutoShape 8"/>
            <p:cNvSpPr/>
            <p:nvPr/>
          </p:nvSpPr>
          <p:spPr>
            <a:xfrm>
              <a:off x="317491" y="1177083"/>
              <a:ext cx="11363431" cy="3090908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634982" y="1848699"/>
              <a:ext cx="10728447" cy="16243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450"/>
                </a:lnSpc>
              </a:pPr>
              <a:r>
                <a:rPr lang="zh-TW" altLang="en-US" sz="4800" b="1" spc="25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網站功能介紹</a:t>
              </a:r>
              <a:r>
                <a:rPr lang="en-US" sz="9000" b="1" spc="27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</p:grpSp>
      <p:sp>
        <p:nvSpPr>
          <p:cNvPr id="14" name="橢圓 13">
            <a:extLst>
              <a:ext uri="{FF2B5EF4-FFF2-40B4-BE49-F238E27FC236}">
                <a16:creationId xmlns:a16="http://schemas.microsoft.com/office/drawing/2014/main" id="{17BE5F56-5AE2-47C8-9B06-E837D28AF20E}"/>
              </a:ext>
            </a:extLst>
          </p:cNvPr>
          <p:cNvSpPr/>
          <p:nvPr/>
        </p:nvSpPr>
        <p:spPr>
          <a:xfrm>
            <a:off x="3886200" y="2183231"/>
            <a:ext cx="3505200" cy="20606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spc="270" dirty="0">
                <a:solidFill>
                  <a:srgbClr val="FFFFFF"/>
                </a:solidFill>
                <a:latin typeface="League Gothic"/>
              </a:rPr>
              <a:t>Part5</a:t>
            </a:r>
            <a:endParaRPr lang="zh-TW" altLang="en-US" sz="72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46EE882-E4A0-4234-8F74-45FCD52E0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0" y="4762500"/>
            <a:ext cx="5871049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1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745281">
            <a:off x="-1550712" y="-4920470"/>
            <a:ext cx="24344079" cy="102342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-7086600" y="9490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D09FEB9-4FE1-44E5-801D-3EB904D9994D}"/>
              </a:ext>
            </a:extLst>
          </p:cNvPr>
          <p:cNvCxnSpPr/>
          <p:nvPr/>
        </p:nvCxnSpPr>
        <p:spPr>
          <a:xfrm>
            <a:off x="990600" y="738143"/>
            <a:ext cx="10668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427C3E6-8965-4978-87CC-71F4C6B35566}"/>
              </a:ext>
            </a:extLst>
          </p:cNvPr>
          <p:cNvCxnSpPr>
            <a:cxnSpLocks/>
          </p:cNvCxnSpPr>
          <p:nvPr/>
        </p:nvCxnSpPr>
        <p:spPr>
          <a:xfrm>
            <a:off x="990600" y="738143"/>
            <a:ext cx="0" cy="10525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E04A5C47-3E97-4E13-8AD2-23BA1CDDD63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1" y="1018025"/>
            <a:ext cx="5333999" cy="3405426"/>
          </a:xfrm>
          <a:prstGeom prst="rect">
            <a:avLst/>
          </a:prstGeom>
        </p:spPr>
      </p:pic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F1811A92-283C-42C5-852A-1C8DDC6EDDFC}"/>
              </a:ext>
            </a:extLst>
          </p:cNvPr>
          <p:cNvSpPr/>
          <p:nvPr/>
        </p:nvSpPr>
        <p:spPr>
          <a:xfrm>
            <a:off x="15392400" y="4581531"/>
            <a:ext cx="533400" cy="762000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27658BB-200A-4725-9F40-2E036D5B4D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600" y="5501611"/>
            <a:ext cx="5335200" cy="3463200"/>
          </a:xfrm>
          <a:prstGeom prst="rect">
            <a:avLst/>
          </a:prstGeom>
        </p:spPr>
      </p:pic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D5826271-C3DE-4183-9E8A-E4835B1480A5}"/>
              </a:ext>
            </a:extLst>
          </p:cNvPr>
          <p:cNvSpPr/>
          <p:nvPr/>
        </p:nvSpPr>
        <p:spPr>
          <a:xfrm rot="5400000">
            <a:off x="12077700" y="7037977"/>
            <a:ext cx="533400" cy="762000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BB22453D-7276-47D0-9094-0964E7BC29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99" y="5501611"/>
            <a:ext cx="5335201" cy="34632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0CCAB284-B2AB-4BF3-816F-B3A0FAAA8E33}"/>
              </a:ext>
            </a:extLst>
          </p:cNvPr>
          <p:cNvSpPr txBox="1"/>
          <p:nvPr/>
        </p:nvSpPr>
        <p:spPr>
          <a:xfrm>
            <a:off x="1308720" y="2079639"/>
            <a:ext cx="101193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首頁：使用滑鼠滾輪做頁面切換的技巧，滑鼠碰到圖片會放大，點擊即可連結至對應的網頁，此頁的最下方有</a:t>
            </a:r>
            <a:r>
              <a:rPr lang="en-US" altLang="zh-TW" sz="40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button</a:t>
            </a:r>
            <a:r>
              <a:rPr lang="zh-TW" altLang="en-US" sz="40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可導入商品頁面。</a:t>
            </a:r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265ECCFF-3DD3-406D-904F-0AC565791165}"/>
              </a:ext>
            </a:extLst>
          </p:cNvPr>
          <p:cNvSpPr/>
          <p:nvPr/>
        </p:nvSpPr>
        <p:spPr>
          <a:xfrm rot="5400000">
            <a:off x="5753100" y="7037977"/>
            <a:ext cx="533400" cy="762000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72A99F0-B38F-4A7D-8717-4FCF7C8C655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0" y="5536808"/>
            <a:ext cx="5335200" cy="34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oShape 27">
            <a:extLst>
              <a:ext uri="{FF2B5EF4-FFF2-40B4-BE49-F238E27FC236}">
                <a16:creationId xmlns:a16="http://schemas.microsoft.com/office/drawing/2014/main" id="{A363713A-8A48-480E-98B7-CC40924C80D3}"/>
              </a:ext>
            </a:extLst>
          </p:cNvPr>
          <p:cNvSpPr/>
          <p:nvPr/>
        </p:nvSpPr>
        <p:spPr>
          <a:xfrm>
            <a:off x="0" y="-231823"/>
            <a:ext cx="18440400" cy="10750646"/>
          </a:xfrm>
          <a:prstGeom prst="rect">
            <a:avLst/>
          </a:prstGeom>
          <a:solidFill>
            <a:schemeClr val="accent6">
              <a:lumMod val="75000"/>
              <a:alpha val="9803"/>
            </a:schemeClr>
          </a:solidFill>
        </p:spPr>
      </p:sp>
      <p:sp>
        <p:nvSpPr>
          <p:cNvPr id="2" name="AutoShape 2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1028700" y="-202846"/>
            <a:ext cx="4523672" cy="1069269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TextBox 5"/>
          <p:cNvSpPr txBox="1"/>
          <p:nvPr/>
        </p:nvSpPr>
        <p:spPr>
          <a:xfrm rot="-5400000">
            <a:off x="-818414" y="4157156"/>
            <a:ext cx="8466253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sz="9000" spc="270" dirty="0">
                <a:solidFill>
                  <a:srgbClr val="FFFFFF"/>
                </a:solidFill>
                <a:latin typeface="League Gothic"/>
              </a:rPr>
              <a:t>CATOLOG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5552372" y="1257300"/>
            <a:ext cx="2112743" cy="244853"/>
            <a:chOff x="0" y="0"/>
            <a:chExt cx="4591555" cy="5321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90285" cy="533400"/>
            </a:xfrm>
            <a:custGeom>
              <a:avLst/>
              <a:gdLst/>
              <a:ahLst/>
              <a:cxnLst/>
              <a:rect l="l" t="t" r="r" b="b"/>
              <a:pathLst>
                <a:path w="4590285" h="533400">
                  <a:moveTo>
                    <a:pt x="4512815" y="198120"/>
                  </a:moveTo>
                  <a:lnTo>
                    <a:pt x="523240" y="198120"/>
                  </a:lnTo>
                  <a:cubicBezTo>
                    <a:pt x="492760" y="83820"/>
                    <a:pt x="389890" y="0"/>
                    <a:pt x="266700" y="0"/>
                  </a:cubicBezTo>
                  <a:cubicBezTo>
                    <a:pt x="119380" y="0"/>
                    <a:pt x="0" y="119380"/>
                    <a:pt x="0" y="266700"/>
                  </a:cubicBezTo>
                  <a:cubicBezTo>
                    <a:pt x="0" y="414020"/>
                    <a:pt x="119380" y="533400"/>
                    <a:pt x="266700" y="533400"/>
                  </a:cubicBezTo>
                  <a:cubicBezTo>
                    <a:pt x="389890" y="533400"/>
                    <a:pt x="494030" y="449580"/>
                    <a:pt x="523240" y="335280"/>
                  </a:cubicBezTo>
                  <a:lnTo>
                    <a:pt x="4512815" y="335280"/>
                  </a:lnTo>
                  <a:cubicBezTo>
                    <a:pt x="4555995" y="335280"/>
                    <a:pt x="4590285" y="304800"/>
                    <a:pt x="4590285" y="266700"/>
                  </a:cubicBezTo>
                  <a:cubicBezTo>
                    <a:pt x="4590285" y="228600"/>
                    <a:pt x="4555995" y="198120"/>
                    <a:pt x="4512815" y="198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327044" y="1102823"/>
            <a:ext cx="7478598" cy="1047088"/>
            <a:chOff x="0" y="-57150"/>
            <a:chExt cx="9971464" cy="1396117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0"/>
              <a:ext cx="9971464" cy="739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480" dirty="0">
                  <a:solidFill>
                    <a:srgbClr val="000000"/>
                  </a:solidFill>
                  <a:latin typeface="Dante" panose="02020502050200020203" pitchFamily="18" charset="0"/>
                  <a:ea typeface="微軟正黑體 Light" panose="020B0304030504040204" pitchFamily="34" charset="-120"/>
                </a:rPr>
                <a:t>PART 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28799"/>
              <a:ext cx="9971464" cy="610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zh-TW" altLang="en-US" sz="2800" spc="25" dirty="0">
                  <a:solidFill>
                    <a:srgbClr val="000000"/>
                  </a:solidFill>
                  <a:latin typeface="Jura"/>
                  <a:ea typeface="微軟正黑體 Light" panose="020B0304030504040204" pitchFamily="34" charset="-120"/>
                </a:rPr>
                <a:t>小組成員與工作內容</a:t>
              </a:r>
              <a:endParaRPr lang="en-US" sz="2800" spc="25" dirty="0">
                <a:solidFill>
                  <a:srgbClr val="000000"/>
                </a:solidFill>
                <a:latin typeface="Jura"/>
                <a:ea typeface="微軟正黑體 Light" panose="020B0304030504040204" pitchFamily="34" charset="-12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5552663" y="4175837"/>
            <a:ext cx="2112743" cy="244853"/>
            <a:chOff x="0" y="0"/>
            <a:chExt cx="4591555" cy="5321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90285" cy="533400"/>
            </a:xfrm>
            <a:custGeom>
              <a:avLst/>
              <a:gdLst/>
              <a:ahLst/>
              <a:cxnLst/>
              <a:rect l="l" t="t" r="r" b="b"/>
              <a:pathLst>
                <a:path w="4590285" h="533400">
                  <a:moveTo>
                    <a:pt x="4512815" y="198120"/>
                  </a:moveTo>
                  <a:lnTo>
                    <a:pt x="523240" y="198120"/>
                  </a:lnTo>
                  <a:cubicBezTo>
                    <a:pt x="492760" y="83820"/>
                    <a:pt x="389890" y="0"/>
                    <a:pt x="266700" y="0"/>
                  </a:cubicBezTo>
                  <a:cubicBezTo>
                    <a:pt x="119380" y="0"/>
                    <a:pt x="0" y="119380"/>
                    <a:pt x="0" y="266700"/>
                  </a:cubicBezTo>
                  <a:cubicBezTo>
                    <a:pt x="0" y="414020"/>
                    <a:pt x="119380" y="533400"/>
                    <a:pt x="266700" y="533400"/>
                  </a:cubicBezTo>
                  <a:cubicBezTo>
                    <a:pt x="389890" y="533400"/>
                    <a:pt x="494030" y="449580"/>
                    <a:pt x="523240" y="335280"/>
                  </a:cubicBezTo>
                  <a:lnTo>
                    <a:pt x="4512815" y="335280"/>
                  </a:lnTo>
                  <a:cubicBezTo>
                    <a:pt x="4555995" y="335280"/>
                    <a:pt x="4590285" y="304800"/>
                    <a:pt x="4590285" y="266700"/>
                  </a:cubicBezTo>
                  <a:cubicBezTo>
                    <a:pt x="4590285" y="228600"/>
                    <a:pt x="4555995" y="198120"/>
                    <a:pt x="4512815" y="198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327044" y="2532796"/>
            <a:ext cx="7478598" cy="1047088"/>
            <a:chOff x="0" y="-57150"/>
            <a:chExt cx="9971464" cy="139611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9971464" cy="72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4480"/>
                </a:lnSpc>
                <a:defRPr sz="3200" spc="480">
                  <a:solidFill>
                    <a:srgbClr val="000000"/>
                  </a:solidFill>
                  <a:latin typeface="Dante" panose="02020502050200020203" pitchFamily="18" charset="0"/>
                  <a:ea typeface="微軟正黑體 Light" panose="020B0304030504040204" pitchFamily="34" charset="-120"/>
                </a:defRPr>
              </a:lvl1pPr>
            </a:lstStyle>
            <a:p>
              <a:r>
                <a:rPr lang="en-US" dirty="0"/>
                <a:t>PART 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28799"/>
              <a:ext cx="9971464" cy="610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zh-TW" altLang="en-US" sz="2800" spc="25" dirty="0">
                  <a:solidFill>
                    <a:srgbClr val="000000"/>
                  </a:solidFill>
                  <a:latin typeface="Jura"/>
                  <a:ea typeface="微軟正黑體 Light" panose="020B0304030504040204" pitchFamily="34" charset="-120"/>
                </a:rPr>
                <a:t>網站內容介紹</a:t>
              </a:r>
              <a:endParaRPr lang="en-US" sz="2800" spc="25" dirty="0">
                <a:solidFill>
                  <a:srgbClr val="000000"/>
                </a:solidFill>
                <a:latin typeface="Jura"/>
                <a:ea typeface="微軟正黑體 Light" panose="020B0304030504040204" pitchFamily="34" charset="-12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5552663" y="5632018"/>
            <a:ext cx="2112743" cy="244853"/>
            <a:chOff x="0" y="0"/>
            <a:chExt cx="4591555" cy="5321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590285" cy="533400"/>
            </a:xfrm>
            <a:custGeom>
              <a:avLst/>
              <a:gdLst/>
              <a:ahLst/>
              <a:cxnLst/>
              <a:rect l="l" t="t" r="r" b="b"/>
              <a:pathLst>
                <a:path w="4590285" h="533400">
                  <a:moveTo>
                    <a:pt x="4512815" y="198120"/>
                  </a:moveTo>
                  <a:lnTo>
                    <a:pt x="523240" y="198120"/>
                  </a:lnTo>
                  <a:cubicBezTo>
                    <a:pt x="492760" y="83820"/>
                    <a:pt x="389890" y="0"/>
                    <a:pt x="266700" y="0"/>
                  </a:cubicBezTo>
                  <a:cubicBezTo>
                    <a:pt x="119380" y="0"/>
                    <a:pt x="0" y="119380"/>
                    <a:pt x="0" y="266700"/>
                  </a:cubicBezTo>
                  <a:cubicBezTo>
                    <a:pt x="0" y="414020"/>
                    <a:pt x="119380" y="533400"/>
                    <a:pt x="266700" y="533400"/>
                  </a:cubicBezTo>
                  <a:cubicBezTo>
                    <a:pt x="389890" y="533400"/>
                    <a:pt x="494030" y="449580"/>
                    <a:pt x="523240" y="335280"/>
                  </a:cubicBezTo>
                  <a:lnTo>
                    <a:pt x="4512815" y="335280"/>
                  </a:lnTo>
                  <a:cubicBezTo>
                    <a:pt x="4555995" y="335280"/>
                    <a:pt x="4590285" y="304800"/>
                    <a:pt x="4590285" y="266700"/>
                  </a:cubicBezTo>
                  <a:cubicBezTo>
                    <a:pt x="4590285" y="228600"/>
                    <a:pt x="4555995" y="198120"/>
                    <a:pt x="4512815" y="198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327044" y="3962769"/>
            <a:ext cx="7478598" cy="1047088"/>
            <a:chOff x="0" y="-57151"/>
            <a:chExt cx="9971464" cy="139611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57151"/>
              <a:ext cx="9971464" cy="72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4480"/>
                </a:lnSpc>
                <a:defRPr sz="3200" spc="480">
                  <a:solidFill>
                    <a:srgbClr val="000000"/>
                  </a:solidFill>
                  <a:latin typeface="Dante" panose="02020502050200020203" pitchFamily="18" charset="0"/>
                  <a:ea typeface="微軟正黑體 Light" panose="020B0304030504040204" pitchFamily="34" charset="-120"/>
                </a:defRPr>
              </a:lvl1pPr>
            </a:lstStyle>
            <a:p>
              <a:r>
                <a:rPr lang="en-US" dirty="0"/>
                <a:t>PART 3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28798"/>
              <a:ext cx="9971464" cy="610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zh-TW" altLang="en-US" sz="2800" spc="25" dirty="0">
                  <a:solidFill>
                    <a:srgbClr val="000000"/>
                  </a:solidFill>
                  <a:latin typeface="Jura"/>
                  <a:ea typeface="微軟正黑體 Light" panose="020B0304030504040204" pitchFamily="34" charset="-120"/>
                </a:rPr>
                <a:t>網站架構</a:t>
              </a:r>
              <a:endParaRPr lang="en-US" sz="2800" spc="25" dirty="0">
                <a:solidFill>
                  <a:srgbClr val="000000"/>
                </a:solidFill>
                <a:latin typeface="Jura"/>
                <a:ea typeface="微軟正黑體 Light" panose="020B0304030504040204" pitchFamily="34" charset="-120"/>
              </a:endParaRP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9898DF7F-495B-4AA1-A68E-15B626693356}"/>
              </a:ext>
            </a:extLst>
          </p:cNvPr>
          <p:cNvGrpSpPr/>
          <p:nvPr/>
        </p:nvGrpSpPr>
        <p:grpSpPr>
          <a:xfrm>
            <a:off x="8327044" y="5398043"/>
            <a:ext cx="7478598" cy="1047088"/>
            <a:chOff x="0" y="-57151"/>
            <a:chExt cx="9971464" cy="1396117"/>
          </a:xfrm>
        </p:grpSpPr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D4AF565C-1DCC-4350-BDA5-3605D969FD50}"/>
                </a:ext>
              </a:extLst>
            </p:cNvPr>
            <p:cNvSpPr txBox="1"/>
            <p:nvPr/>
          </p:nvSpPr>
          <p:spPr>
            <a:xfrm>
              <a:off x="0" y="-57151"/>
              <a:ext cx="9971464" cy="72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4480"/>
                </a:lnSpc>
                <a:defRPr sz="3200" spc="480">
                  <a:solidFill>
                    <a:srgbClr val="000000"/>
                  </a:solidFill>
                  <a:latin typeface="Dante" panose="02020502050200020203" pitchFamily="18" charset="0"/>
                  <a:ea typeface="微軟正黑體 Light" panose="020B0304030504040204" pitchFamily="34" charset="-120"/>
                </a:defRPr>
              </a:lvl1pPr>
            </a:lstStyle>
            <a:p>
              <a:r>
                <a:rPr lang="en-US" dirty="0"/>
                <a:t>PART </a:t>
              </a:r>
              <a:r>
                <a:rPr lang="en-US" altLang="zh-TW" dirty="0"/>
                <a:t>4</a:t>
              </a:r>
              <a:endParaRPr lang="en-US" dirty="0"/>
            </a:p>
          </p:txBody>
        </p:sp>
        <p:sp>
          <p:nvSpPr>
            <p:cNvPr id="23" name="TextBox 20">
              <a:extLst>
                <a:ext uri="{FF2B5EF4-FFF2-40B4-BE49-F238E27FC236}">
                  <a16:creationId xmlns:a16="http://schemas.microsoft.com/office/drawing/2014/main" id="{084A8F33-CD74-45B1-8C1A-9B9515B64D8F}"/>
                </a:ext>
              </a:extLst>
            </p:cNvPr>
            <p:cNvSpPr txBox="1"/>
            <p:nvPr/>
          </p:nvSpPr>
          <p:spPr>
            <a:xfrm>
              <a:off x="0" y="728798"/>
              <a:ext cx="9971464" cy="610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zh-TW" altLang="en-US" sz="2800" spc="25" dirty="0">
                  <a:solidFill>
                    <a:srgbClr val="000000"/>
                  </a:solidFill>
                  <a:latin typeface="Jura"/>
                  <a:ea typeface="微軟正黑體 Light" panose="020B0304030504040204" pitchFamily="34" charset="-120"/>
                </a:rPr>
                <a:t>網站的購物流程</a:t>
              </a:r>
              <a:endParaRPr lang="en-US" sz="2800" spc="25" dirty="0">
                <a:solidFill>
                  <a:srgbClr val="000000"/>
                </a:solidFill>
                <a:latin typeface="Jura"/>
                <a:ea typeface="微軟正黑體 Light" panose="020B0304030504040204" pitchFamily="34" charset="-120"/>
              </a:endParaRPr>
            </a:p>
          </p:txBody>
        </p:sp>
      </p:grpSp>
      <p:grpSp>
        <p:nvGrpSpPr>
          <p:cNvPr id="24" name="Group 18">
            <a:extLst>
              <a:ext uri="{FF2B5EF4-FFF2-40B4-BE49-F238E27FC236}">
                <a16:creationId xmlns:a16="http://schemas.microsoft.com/office/drawing/2014/main" id="{1975C13D-3DEE-4E9E-839F-B6ABEF511868}"/>
              </a:ext>
            </a:extLst>
          </p:cNvPr>
          <p:cNvGrpSpPr/>
          <p:nvPr/>
        </p:nvGrpSpPr>
        <p:grpSpPr>
          <a:xfrm>
            <a:off x="8327044" y="6832275"/>
            <a:ext cx="7478598" cy="1047088"/>
            <a:chOff x="0" y="-57151"/>
            <a:chExt cx="9971464" cy="1396117"/>
          </a:xfrm>
        </p:grpSpPr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45211B90-71E6-4886-B3E8-5819ACE77538}"/>
                </a:ext>
              </a:extLst>
            </p:cNvPr>
            <p:cNvSpPr txBox="1"/>
            <p:nvPr/>
          </p:nvSpPr>
          <p:spPr>
            <a:xfrm>
              <a:off x="0" y="-57151"/>
              <a:ext cx="9971464" cy="72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4480"/>
                </a:lnSpc>
                <a:defRPr sz="3200" spc="480">
                  <a:solidFill>
                    <a:srgbClr val="000000"/>
                  </a:solidFill>
                  <a:latin typeface="Dante" panose="02020502050200020203" pitchFamily="18" charset="0"/>
                  <a:ea typeface="微軟正黑體 Light" panose="020B0304030504040204" pitchFamily="34" charset="-120"/>
                </a:defRPr>
              </a:lvl1pPr>
            </a:lstStyle>
            <a:p>
              <a:r>
                <a:rPr lang="en-US" dirty="0"/>
                <a:t>PART </a:t>
              </a:r>
              <a:r>
                <a:rPr lang="en-US" altLang="zh-TW" dirty="0"/>
                <a:t>5</a:t>
              </a:r>
              <a:endParaRPr lang="en-US" dirty="0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D1033FAE-8B9D-40CB-9888-1CFAE2C21369}"/>
                </a:ext>
              </a:extLst>
            </p:cNvPr>
            <p:cNvSpPr txBox="1"/>
            <p:nvPr/>
          </p:nvSpPr>
          <p:spPr>
            <a:xfrm>
              <a:off x="0" y="728798"/>
              <a:ext cx="9971464" cy="610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zh-TW" altLang="en-US" sz="2800" spc="25" dirty="0">
                  <a:solidFill>
                    <a:srgbClr val="000000"/>
                  </a:solidFill>
                  <a:latin typeface="Jura"/>
                  <a:ea typeface="微軟正黑體 Light" panose="020B0304030504040204" pitchFamily="34" charset="-120"/>
                </a:rPr>
                <a:t>網站功能介紹</a:t>
              </a:r>
              <a:endParaRPr lang="en-US" sz="2800" spc="25" dirty="0">
                <a:solidFill>
                  <a:srgbClr val="000000"/>
                </a:solidFill>
                <a:latin typeface="Jura"/>
                <a:ea typeface="微軟正黑體 Light" panose="020B0304030504040204" pitchFamily="34" charset="-120"/>
              </a:endParaRPr>
            </a:p>
          </p:txBody>
        </p:sp>
      </p:grpSp>
      <p:grpSp>
        <p:nvGrpSpPr>
          <p:cNvPr id="27" name="Group 18">
            <a:extLst>
              <a:ext uri="{FF2B5EF4-FFF2-40B4-BE49-F238E27FC236}">
                <a16:creationId xmlns:a16="http://schemas.microsoft.com/office/drawing/2014/main" id="{B0F0728F-7CFF-4D40-AFE8-179D533679F6}"/>
              </a:ext>
            </a:extLst>
          </p:cNvPr>
          <p:cNvGrpSpPr/>
          <p:nvPr/>
        </p:nvGrpSpPr>
        <p:grpSpPr>
          <a:xfrm>
            <a:off x="8330673" y="8112801"/>
            <a:ext cx="7478598" cy="1047088"/>
            <a:chOff x="0" y="-57151"/>
            <a:chExt cx="9971464" cy="1396117"/>
          </a:xfrm>
        </p:grpSpPr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8727820B-C5B1-4385-B7E2-0A43CBC692AE}"/>
                </a:ext>
              </a:extLst>
            </p:cNvPr>
            <p:cNvSpPr txBox="1"/>
            <p:nvPr/>
          </p:nvSpPr>
          <p:spPr>
            <a:xfrm>
              <a:off x="0" y="-57151"/>
              <a:ext cx="9971464" cy="72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4480"/>
                </a:lnSpc>
                <a:defRPr sz="3200" spc="480">
                  <a:solidFill>
                    <a:srgbClr val="000000"/>
                  </a:solidFill>
                  <a:latin typeface="Dante" panose="02020502050200020203" pitchFamily="18" charset="0"/>
                  <a:ea typeface="微軟正黑體 Light" panose="020B0304030504040204" pitchFamily="34" charset="-120"/>
                </a:defRPr>
              </a:lvl1pPr>
            </a:lstStyle>
            <a:p>
              <a:r>
                <a:rPr lang="en-US" dirty="0"/>
                <a:t>PART </a:t>
              </a:r>
              <a:r>
                <a:rPr lang="en-US" altLang="zh-TW" dirty="0"/>
                <a:t>6</a:t>
              </a:r>
              <a:endParaRPr lang="en-US" dirty="0"/>
            </a:p>
          </p:txBody>
        </p:sp>
        <p:sp>
          <p:nvSpPr>
            <p:cNvPr id="29" name="TextBox 20">
              <a:extLst>
                <a:ext uri="{FF2B5EF4-FFF2-40B4-BE49-F238E27FC236}">
                  <a16:creationId xmlns:a16="http://schemas.microsoft.com/office/drawing/2014/main" id="{343D247A-439F-4487-A8EF-72E3367FFBAB}"/>
                </a:ext>
              </a:extLst>
            </p:cNvPr>
            <p:cNvSpPr txBox="1"/>
            <p:nvPr/>
          </p:nvSpPr>
          <p:spPr>
            <a:xfrm>
              <a:off x="0" y="728798"/>
              <a:ext cx="9971464" cy="610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zh-TW" altLang="en-US" sz="2800" spc="25" dirty="0">
                  <a:solidFill>
                    <a:srgbClr val="000000"/>
                  </a:solidFill>
                  <a:latin typeface="Jura"/>
                  <a:ea typeface="微軟正黑體 Light" panose="020B0304030504040204" pitchFamily="34" charset="-120"/>
                </a:rPr>
                <a:t>簡要說明所使用的技術</a:t>
              </a:r>
              <a:endParaRPr lang="en-US" sz="2800" spc="25" dirty="0">
                <a:solidFill>
                  <a:srgbClr val="000000"/>
                </a:solidFill>
                <a:latin typeface="Jura"/>
                <a:ea typeface="微軟正黑體 Light" panose="020B0304030504040204" pitchFamily="34" charset="-120"/>
              </a:endParaRPr>
            </a:p>
          </p:txBody>
        </p:sp>
      </p:grpSp>
      <p:grpSp>
        <p:nvGrpSpPr>
          <p:cNvPr id="30" name="Group 11">
            <a:extLst>
              <a:ext uri="{FF2B5EF4-FFF2-40B4-BE49-F238E27FC236}">
                <a16:creationId xmlns:a16="http://schemas.microsoft.com/office/drawing/2014/main" id="{0673FA1A-6E45-4D60-856E-75C4A1BE0AB7}"/>
              </a:ext>
            </a:extLst>
          </p:cNvPr>
          <p:cNvGrpSpPr/>
          <p:nvPr/>
        </p:nvGrpSpPr>
        <p:grpSpPr>
          <a:xfrm rot="-10800000">
            <a:off x="5552663" y="2716861"/>
            <a:ext cx="2112743" cy="244853"/>
            <a:chOff x="0" y="0"/>
            <a:chExt cx="4591555" cy="532130"/>
          </a:xfrm>
        </p:grpSpPr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A809F3CB-E5E3-466B-87FE-2DA87DA18370}"/>
                </a:ext>
              </a:extLst>
            </p:cNvPr>
            <p:cNvSpPr/>
            <p:nvPr/>
          </p:nvSpPr>
          <p:spPr>
            <a:xfrm>
              <a:off x="0" y="0"/>
              <a:ext cx="4590285" cy="533400"/>
            </a:xfrm>
            <a:custGeom>
              <a:avLst/>
              <a:gdLst/>
              <a:ahLst/>
              <a:cxnLst/>
              <a:rect l="l" t="t" r="r" b="b"/>
              <a:pathLst>
                <a:path w="4590285" h="533400">
                  <a:moveTo>
                    <a:pt x="4512815" y="198120"/>
                  </a:moveTo>
                  <a:lnTo>
                    <a:pt x="523240" y="198120"/>
                  </a:lnTo>
                  <a:cubicBezTo>
                    <a:pt x="492760" y="83820"/>
                    <a:pt x="389890" y="0"/>
                    <a:pt x="266700" y="0"/>
                  </a:cubicBezTo>
                  <a:cubicBezTo>
                    <a:pt x="119380" y="0"/>
                    <a:pt x="0" y="119380"/>
                    <a:pt x="0" y="266700"/>
                  </a:cubicBezTo>
                  <a:cubicBezTo>
                    <a:pt x="0" y="414020"/>
                    <a:pt x="119380" y="533400"/>
                    <a:pt x="266700" y="533400"/>
                  </a:cubicBezTo>
                  <a:cubicBezTo>
                    <a:pt x="389890" y="533400"/>
                    <a:pt x="494030" y="449580"/>
                    <a:pt x="523240" y="335280"/>
                  </a:cubicBezTo>
                  <a:lnTo>
                    <a:pt x="4512815" y="335280"/>
                  </a:lnTo>
                  <a:cubicBezTo>
                    <a:pt x="4555995" y="335280"/>
                    <a:pt x="4590285" y="304800"/>
                    <a:pt x="4590285" y="266700"/>
                  </a:cubicBezTo>
                  <a:cubicBezTo>
                    <a:pt x="4590285" y="228600"/>
                    <a:pt x="4555995" y="198120"/>
                    <a:pt x="4512815" y="198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2" name="Group 16">
            <a:extLst>
              <a:ext uri="{FF2B5EF4-FFF2-40B4-BE49-F238E27FC236}">
                <a16:creationId xmlns:a16="http://schemas.microsoft.com/office/drawing/2014/main" id="{E234D60B-1081-4663-9834-CB9B68803233}"/>
              </a:ext>
            </a:extLst>
          </p:cNvPr>
          <p:cNvGrpSpPr/>
          <p:nvPr/>
        </p:nvGrpSpPr>
        <p:grpSpPr>
          <a:xfrm rot="-10800000">
            <a:off x="5552372" y="7087615"/>
            <a:ext cx="2112743" cy="244853"/>
            <a:chOff x="0" y="0"/>
            <a:chExt cx="4591555" cy="532130"/>
          </a:xfrm>
        </p:grpSpPr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2B3E305-5886-4A5D-9E97-0C4A075F00A4}"/>
                </a:ext>
              </a:extLst>
            </p:cNvPr>
            <p:cNvSpPr/>
            <p:nvPr/>
          </p:nvSpPr>
          <p:spPr>
            <a:xfrm>
              <a:off x="0" y="0"/>
              <a:ext cx="4590285" cy="533400"/>
            </a:xfrm>
            <a:custGeom>
              <a:avLst/>
              <a:gdLst/>
              <a:ahLst/>
              <a:cxnLst/>
              <a:rect l="l" t="t" r="r" b="b"/>
              <a:pathLst>
                <a:path w="4590285" h="533400">
                  <a:moveTo>
                    <a:pt x="4512815" y="198120"/>
                  </a:moveTo>
                  <a:lnTo>
                    <a:pt x="523240" y="198120"/>
                  </a:lnTo>
                  <a:cubicBezTo>
                    <a:pt x="492760" y="83820"/>
                    <a:pt x="389890" y="0"/>
                    <a:pt x="266700" y="0"/>
                  </a:cubicBezTo>
                  <a:cubicBezTo>
                    <a:pt x="119380" y="0"/>
                    <a:pt x="0" y="119380"/>
                    <a:pt x="0" y="266700"/>
                  </a:cubicBezTo>
                  <a:cubicBezTo>
                    <a:pt x="0" y="414020"/>
                    <a:pt x="119380" y="533400"/>
                    <a:pt x="266700" y="533400"/>
                  </a:cubicBezTo>
                  <a:cubicBezTo>
                    <a:pt x="389890" y="533400"/>
                    <a:pt x="494030" y="449580"/>
                    <a:pt x="523240" y="335280"/>
                  </a:cubicBezTo>
                  <a:lnTo>
                    <a:pt x="4512815" y="335280"/>
                  </a:lnTo>
                  <a:cubicBezTo>
                    <a:pt x="4555995" y="335280"/>
                    <a:pt x="4590285" y="304800"/>
                    <a:pt x="4590285" y="266700"/>
                  </a:cubicBezTo>
                  <a:cubicBezTo>
                    <a:pt x="4590285" y="228600"/>
                    <a:pt x="4555995" y="198120"/>
                    <a:pt x="4512815" y="198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4" name="Group 16">
            <a:extLst>
              <a:ext uri="{FF2B5EF4-FFF2-40B4-BE49-F238E27FC236}">
                <a16:creationId xmlns:a16="http://schemas.microsoft.com/office/drawing/2014/main" id="{971D4D17-6F76-4212-912F-578FAE53F637}"/>
              </a:ext>
            </a:extLst>
          </p:cNvPr>
          <p:cNvGrpSpPr/>
          <p:nvPr/>
        </p:nvGrpSpPr>
        <p:grpSpPr>
          <a:xfrm rot="-10800000">
            <a:off x="5570594" y="8319366"/>
            <a:ext cx="2112743" cy="244853"/>
            <a:chOff x="0" y="0"/>
            <a:chExt cx="4591555" cy="532130"/>
          </a:xfrm>
        </p:grpSpPr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AF713061-87F2-4FE1-A4B4-4E7532DDADE6}"/>
                </a:ext>
              </a:extLst>
            </p:cNvPr>
            <p:cNvSpPr/>
            <p:nvPr/>
          </p:nvSpPr>
          <p:spPr>
            <a:xfrm>
              <a:off x="0" y="0"/>
              <a:ext cx="4590285" cy="533400"/>
            </a:xfrm>
            <a:custGeom>
              <a:avLst/>
              <a:gdLst/>
              <a:ahLst/>
              <a:cxnLst/>
              <a:rect l="l" t="t" r="r" b="b"/>
              <a:pathLst>
                <a:path w="4590285" h="533400">
                  <a:moveTo>
                    <a:pt x="4512815" y="198120"/>
                  </a:moveTo>
                  <a:lnTo>
                    <a:pt x="523240" y="198120"/>
                  </a:lnTo>
                  <a:cubicBezTo>
                    <a:pt x="492760" y="83820"/>
                    <a:pt x="389890" y="0"/>
                    <a:pt x="266700" y="0"/>
                  </a:cubicBezTo>
                  <a:cubicBezTo>
                    <a:pt x="119380" y="0"/>
                    <a:pt x="0" y="119380"/>
                    <a:pt x="0" y="266700"/>
                  </a:cubicBezTo>
                  <a:cubicBezTo>
                    <a:pt x="0" y="414020"/>
                    <a:pt x="119380" y="533400"/>
                    <a:pt x="266700" y="533400"/>
                  </a:cubicBezTo>
                  <a:cubicBezTo>
                    <a:pt x="389890" y="533400"/>
                    <a:pt x="494030" y="449580"/>
                    <a:pt x="523240" y="335280"/>
                  </a:cubicBezTo>
                  <a:lnTo>
                    <a:pt x="4512815" y="335280"/>
                  </a:lnTo>
                  <a:cubicBezTo>
                    <a:pt x="4555995" y="335280"/>
                    <a:pt x="4590285" y="304800"/>
                    <a:pt x="4590285" y="266700"/>
                  </a:cubicBezTo>
                  <a:cubicBezTo>
                    <a:pt x="4590285" y="228600"/>
                    <a:pt x="4555995" y="198120"/>
                    <a:pt x="4512815" y="198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38" name="圖片 37">
            <a:extLst>
              <a:ext uri="{FF2B5EF4-FFF2-40B4-BE49-F238E27FC236}">
                <a16:creationId xmlns:a16="http://schemas.microsoft.com/office/drawing/2014/main" id="{C557C122-3E0B-4084-AAA1-A36AAEBACC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r="178"/>
          <a:stretch/>
        </p:blipFill>
        <p:spPr>
          <a:xfrm>
            <a:off x="11934898" y="6306546"/>
            <a:ext cx="2205920" cy="2205920"/>
          </a:xfrm>
          <a:prstGeom prst="ellipse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AAD71DD8-52BD-4428-8E34-2D23AC9948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b="9091"/>
          <a:stretch/>
        </p:blipFill>
        <p:spPr>
          <a:xfrm>
            <a:off x="14523054" y="6665960"/>
            <a:ext cx="3434855" cy="3434855"/>
          </a:xfrm>
          <a:prstGeom prst="ellipse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AE11E6F3-2B74-4105-8EF4-ED1A8E8A97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r="978"/>
          <a:stretch/>
        </p:blipFill>
        <p:spPr>
          <a:xfrm>
            <a:off x="15927339" y="4628062"/>
            <a:ext cx="1723309" cy="1723309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27">
            <a:extLst>
              <a:ext uri="{FF2B5EF4-FFF2-40B4-BE49-F238E27FC236}">
                <a16:creationId xmlns:a16="http://schemas.microsoft.com/office/drawing/2014/main" id="{6660399D-1E79-4202-9176-42C67AB83784}"/>
              </a:ext>
            </a:extLst>
          </p:cNvPr>
          <p:cNvSpPr/>
          <p:nvPr/>
        </p:nvSpPr>
        <p:spPr>
          <a:xfrm rot="1754719">
            <a:off x="-1561260" y="-4969667"/>
            <a:ext cx="24269967" cy="10188165"/>
          </a:xfrm>
          <a:prstGeom prst="rect">
            <a:avLst/>
          </a:prstGeom>
          <a:solidFill>
            <a:schemeClr val="accent6">
              <a:lumMod val="75000"/>
              <a:alpha val="9803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-7086600" y="9490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D09FEB9-4FE1-44E5-801D-3EB904D9994D}"/>
              </a:ext>
            </a:extLst>
          </p:cNvPr>
          <p:cNvCxnSpPr/>
          <p:nvPr/>
        </p:nvCxnSpPr>
        <p:spPr>
          <a:xfrm>
            <a:off x="990600" y="738143"/>
            <a:ext cx="10668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427C3E6-8965-4978-87CC-71F4C6B35566}"/>
              </a:ext>
            </a:extLst>
          </p:cNvPr>
          <p:cNvCxnSpPr>
            <a:cxnSpLocks/>
          </p:cNvCxnSpPr>
          <p:nvPr/>
        </p:nvCxnSpPr>
        <p:spPr>
          <a:xfrm>
            <a:off x="990600" y="738143"/>
            <a:ext cx="0" cy="10525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CCAB284-B2AB-4BF3-816F-B3A0FAAA8E33}"/>
              </a:ext>
            </a:extLst>
          </p:cNvPr>
          <p:cNvSpPr txBox="1"/>
          <p:nvPr/>
        </p:nvSpPr>
        <p:spPr>
          <a:xfrm>
            <a:off x="228600" y="4684574"/>
            <a:ext cx="52577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6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選單功能列：</a:t>
            </a:r>
            <a:r>
              <a:rPr lang="zh-TW" altLang="zh-TW" sz="36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當滑鼠碰到時，字型會放大且分散對齊，點擊右上角的</a:t>
            </a:r>
            <a:r>
              <a:rPr lang="en-US" altLang="zh-TW" sz="36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logo</a:t>
            </a:r>
            <a:r>
              <a:rPr lang="zh-TW" altLang="zh-TW" sz="36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可跳至首頁。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9ABBC3-0684-4B82-B901-5078F4C7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087" y="1790700"/>
            <a:ext cx="12429313" cy="6991489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9BB133C6-0F58-49D9-A0B7-C28712B8834D}"/>
              </a:ext>
            </a:extLst>
          </p:cNvPr>
          <p:cNvSpPr/>
          <p:nvPr/>
        </p:nvSpPr>
        <p:spPr>
          <a:xfrm>
            <a:off x="5486400" y="2171700"/>
            <a:ext cx="999313" cy="990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4D792479-3816-4247-B197-9DC85F4B724B}"/>
              </a:ext>
            </a:extLst>
          </p:cNvPr>
          <p:cNvCxnSpPr/>
          <p:nvPr/>
        </p:nvCxnSpPr>
        <p:spPr>
          <a:xfrm>
            <a:off x="3906134" y="2159655"/>
            <a:ext cx="1351666" cy="46924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F0C18A-3773-42E8-97C8-54276CAB5900}"/>
              </a:ext>
            </a:extLst>
          </p:cNvPr>
          <p:cNvSpPr txBox="1"/>
          <p:nvPr/>
        </p:nvSpPr>
        <p:spPr>
          <a:xfrm>
            <a:off x="2662240" y="1815236"/>
            <a:ext cx="1257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Montserrat Classic Bold" panose="02020500000000000000" charset="0"/>
              </a:rPr>
              <a:t>Logo</a:t>
            </a:r>
            <a:endParaRPr lang="zh-TW" altLang="en-US" sz="3200" dirty="0">
              <a:latin typeface="Montserrat Classic Bold" panose="02020500000000000000" charset="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A724AFE1-A034-4226-A618-A667E193ABE1}"/>
              </a:ext>
            </a:extLst>
          </p:cNvPr>
          <p:cNvSpPr/>
          <p:nvPr/>
        </p:nvSpPr>
        <p:spPr>
          <a:xfrm>
            <a:off x="9973487" y="2324100"/>
            <a:ext cx="1456513" cy="8382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595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745281">
            <a:off x="-1550712" y="-4920470"/>
            <a:ext cx="24344079" cy="102342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-7086600" y="9490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D09FEB9-4FE1-44E5-801D-3EB904D9994D}"/>
              </a:ext>
            </a:extLst>
          </p:cNvPr>
          <p:cNvCxnSpPr/>
          <p:nvPr/>
        </p:nvCxnSpPr>
        <p:spPr>
          <a:xfrm>
            <a:off x="990600" y="738143"/>
            <a:ext cx="10668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427C3E6-8965-4978-87CC-71F4C6B35566}"/>
              </a:ext>
            </a:extLst>
          </p:cNvPr>
          <p:cNvCxnSpPr>
            <a:cxnSpLocks/>
          </p:cNvCxnSpPr>
          <p:nvPr/>
        </p:nvCxnSpPr>
        <p:spPr>
          <a:xfrm>
            <a:off x="990600" y="738143"/>
            <a:ext cx="0" cy="10525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CCAB284-B2AB-4BF3-816F-B3A0FAAA8E33}"/>
              </a:ext>
            </a:extLst>
          </p:cNvPr>
          <p:cNvSpPr txBox="1"/>
          <p:nvPr/>
        </p:nvSpPr>
        <p:spPr>
          <a:xfrm>
            <a:off x="1524000" y="1584914"/>
            <a:ext cx="100431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Top Sales</a:t>
            </a:r>
            <a:r>
              <a:rPr lang="zh-TW" altLang="en-US" sz="44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：</a:t>
            </a:r>
            <a:r>
              <a:rPr lang="zh-TW" altLang="zh-TW" sz="44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點選</a:t>
            </a:r>
            <a:r>
              <a:rPr lang="en-US" altLang="zh-TW" sz="44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slideshow</a:t>
            </a:r>
            <a:r>
              <a:rPr lang="zh-TW" altLang="zh-TW" sz="44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的左右可切換商品以及下方的商品資訊，點右下</a:t>
            </a:r>
            <a:r>
              <a:rPr lang="en-US" altLang="zh-TW" sz="4400" b="1" dirty="0" err="1">
                <a:latin typeface="Montserrat Classic Bold" panose="02020500000000000000" charset="0"/>
                <a:ea typeface="微軟正黑體" panose="020B0604030504040204" pitchFamily="34" charset="-120"/>
              </a:rPr>
              <a:t>Learnmore</a:t>
            </a:r>
            <a:r>
              <a:rPr lang="zh-TW" altLang="zh-TW" sz="44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的</a:t>
            </a:r>
            <a:r>
              <a:rPr lang="en-US" altLang="zh-TW" sz="44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button</a:t>
            </a:r>
            <a:r>
              <a:rPr lang="zh-TW" altLang="zh-TW" sz="44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，可閱讀更多</a:t>
            </a:r>
            <a:r>
              <a:rPr lang="zh-TW" altLang="en-US" sz="44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。</a:t>
            </a:r>
            <a:endParaRPr lang="zh-TW" altLang="en-US" sz="8000" b="1" dirty="0">
              <a:latin typeface="Montserrat Classic Bold" panose="02020500000000000000" charset="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C8D6FD-638A-400D-BAD9-A3882D254C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70" y="4991103"/>
            <a:ext cx="7683032" cy="432170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FDACD79-C154-4C94-B2BB-D7803E2C39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660" y="4989209"/>
            <a:ext cx="7686400" cy="43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57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745281">
            <a:off x="-1550712" y="-4920470"/>
            <a:ext cx="24344079" cy="102342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-7086600" y="9490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D09FEB9-4FE1-44E5-801D-3EB904D9994D}"/>
              </a:ext>
            </a:extLst>
          </p:cNvPr>
          <p:cNvCxnSpPr/>
          <p:nvPr/>
        </p:nvCxnSpPr>
        <p:spPr>
          <a:xfrm>
            <a:off x="990600" y="738143"/>
            <a:ext cx="10668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427C3E6-8965-4978-87CC-71F4C6B35566}"/>
              </a:ext>
            </a:extLst>
          </p:cNvPr>
          <p:cNvCxnSpPr>
            <a:cxnSpLocks/>
          </p:cNvCxnSpPr>
          <p:nvPr/>
        </p:nvCxnSpPr>
        <p:spPr>
          <a:xfrm>
            <a:off x="990600" y="738143"/>
            <a:ext cx="0" cy="10525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F1811A92-283C-42C5-852A-1C8DDC6EDDFC}"/>
              </a:ext>
            </a:extLst>
          </p:cNvPr>
          <p:cNvSpPr/>
          <p:nvPr/>
        </p:nvSpPr>
        <p:spPr>
          <a:xfrm>
            <a:off x="15392400" y="4581531"/>
            <a:ext cx="533400" cy="762000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D5826271-C3DE-4183-9E8A-E4835B1480A5}"/>
              </a:ext>
            </a:extLst>
          </p:cNvPr>
          <p:cNvSpPr/>
          <p:nvPr/>
        </p:nvSpPr>
        <p:spPr>
          <a:xfrm rot="5400000">
            <a:off x="11925300" y="7037977"/>
            <a:ext cx="533400" cy="762000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CCAB284-B2AB-4BF3-816F-B3A0FAAA8E33}"/>
              </a:ext>
            </a:extLst>
          </p:cNvPr>
          <p:cNvSpPr txBox="1"/>
          <p:nvPr/>
        </p:nvSpPr>
        <p:spPr>
          <a:xfrm>
            <a:off x="1308720" y="2079639"/>
            <a:ext cx="10119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Montserrat Classic Bold" panose="02020500000000000000" charset="0"/>
                <a:ea typeface="微軟正黑體" panose="020B0604030504040204" pitchFamily="34" charset="-120"/>
              </a:rPr>
              <a:t>event</a:t>
            </a:r>
            <a:r>
              <a:rPr lang="zh-TW" altLang="zh-TW" sz="4000" dirty="0">
                <a:latin typeface="Montserrat Classic Bold" panose="02020500000000000000" charset="0"/>
                <a:ea typeface="微軟正黑體" panose="020B0604030504040204" pitchFamily="34" charset="-120"/>
              </a:rPr>
              <a:t>：</a:t>
            </a:r>
            <a:r>
              <a:rPr lang="zh-TW" altLang="zh-TW" sz="40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使用滑鼠滾輪，向下滑，圖片會一張一張淡入，向上滑，圖片會一張一張淡出。</a:t>
            </a:r>
            <a:endParaRPr lang="zh-TW" altLang="en-US" sz="7200" b="1" dirty="0">
              <a:latin typeface="Montserrat Classic Bold" panose="02020500000000000000" charset="0"/>
              <a:ea typeface="微軟正黑體" panose="020B0604030504040204" pitchFamily="34" charset="-120"/>
            </a:endParaRPr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265ECCFF-3DD3-406D-904F-0AC565791165}"/>
              </a:ext>
            </a:extLst>
          </p:cNvPr>
          <p:cNvSpPr/>
          <p:nvPr/>
        </p:nvSpPr>
        <p:spPr>
          <a:xfrm rot="5400000">
            <a:off x="5676900" y="7037977"/>
            <a:ext cx="533400" cy="762000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561CD87-16BD-417C-948B-34A7ADDA3A6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640" y="995940"/>
            <a:ext cx="5335200" cy="34056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AA81D2B7-7529-43E0-8BAD-F6EBD8850FB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640" y="5559211"/>
            <a:ext cx="5335200" cy="34056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2429393-230C-4AE1-AEFE-8E2C6E0E3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871" y="5559211"/>
            <a:ext cx="5352538" cy="34056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6F12BE1-84EE-4A89-8979-11E61D6AB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794" y="5559211"/>
            <a:ext cx="5320215" cy="34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4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27">
            <a:extLst>
              <a:ext uri="{FF2B5EF4-FFF2-40B4-BE49-F238E27FC236}">
                <a16:creationId xmlns:a16="http://schemas.microsoft.com/office/drawing/2014/main" id="{6660399D-1E79-4202-9176-42C67AB83784}"/>
              </a:ext>
            </a:extLst>
          </p:cNvPr>
          <p:cNvSpPr/>
          <p:nvPr/>
        </p:nvSpPr>
        <p:spPr>
          <a:xfrm rot="1754719">
            <a:off x="-1561260" y="-4969667"/>
            <a:ext cx="24269967" cy="10188165"/>
          </a:xfrm>
          <a:prstGeom prst="rect">
            <a:avLst/>
          </a:prstGeom>
          <a:solidFill>
            <a:schemeClr val="accent6">
              <a:lumMod val="75000"/>
              <a:alpha val="9803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-7086600" y="9490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D09FEB9-4FE1-44E5-801D-3EB904D9994D}"/>
              </a:ext>
            </a:extLst>
          </p:cNvPr>
          <p:cNvCxnSpPr/>
          <p:nvPr/>
        </p:nvCxnSpPr>
        <p:spPr>
          <a:xfrm>
            <a:off x="990600" y="738143"/>
            <a:ext cx="10668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427C3E6-8965-4978-87CC-71F4C6B35566}"/>
              </a:ext>
            </a:extLst>
          </p:cNvPr>
          <p:cNvCxnSpPr>
            <a:cxnSpLocks/>
          </p:cNvCxnSpPr>
          <p:nvPr/>
        </p:nvCxnSpPr>
        <p:spPr>
          <a:xfrm>
            <a:off x="990600" y="738143"/>
            <a:ext cx="0" cy="10525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900A4E6E-4125-4DC4-80D5-2262922FF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076700"/>
            <a:ext cx="8153400" cy="507333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6BE45D6-6CC6-4849-A741-D61E4ADD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400" y="4076710"/>
            <a:ext cx="8154000" cy="5073323"/>
          </a:xfrm>
          <a:prstGeom prst="rect">
            <a:avLst/>
          </a:prstGeom>
        </p:spPr>
      </p:pic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0462FBEE-4688-4EDE-95D6-E93A28662CCD}"/>
              </a:ext>
            </a:extLst>
          </p:cNvPr>
          <p:cNvSpPr/>
          <p:nvPr/>
        </p:nvSpPr>
        <p:spPr>
          <a:xfrm>
            <a:off x="8610000" y="6515100"/>
            <a:ext cx="1143000" cy="55166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F5C8DE2-4D69-4593-BBE3-3C079A572A17}"/>
              </a:ext>
            </a:extLst>
          </p:cNvPr>
          <p:cNvSpPr txBox="1"/>
          <p:nvPr/>
        </p:nvSpPr>
        <p:spPr>
          <a:xfrm>
            <a:off x="1295400" y="2137162"/>
            <a:ext cx="1377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err="1">
                <a:latin typeface="Montserrat Classic Bold" panose="02020500000000000000" charset="0"/>
                <a:ea typeface="微軟正黑體" panose="020B0604030504040204" pitchFamily="34" charset="-120"/>
              </a:rPr>
              <a:t>entrement</a:t>
            </a:r>
            <a:r>
              <a:rPr lang="zh-TW" altLang="en-US" sz="40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：一進入到頁面，網頁的導入字會以動態呈現。</a:t>
            </a:r>
            <a:endParaRPr lang="zh-TW" altLang="en-US" sz="7200" b="1" dirty="0">
              <a:latin typeface="Montserrat Classic Bold" panose="02020500000000000000" charset="0"/>
              <a:ea typeface="微軟正黑體" panose="020B0604030504040204" pitchFamily="34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A0340E23-6DB1-46C2-945A-638848A460FA}"/>
              </a:ext>
            </a:extLst>
          </p:cNvPr>
          <p:cNvSpPr/>
          <p:nvPr/>
        </p:nvSpPr>
        <p:spPr>
          <a:xfrm>
            <a:off x="567143" y="8122951"/>
            <a:ext cx="3319057" cy="8382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1B59A31-3CF5-4EA6-967D-FCB13CE31EC1}"/>
              </a:ext>
            </a:extLst>
          </p:cNvPr>
          <p:cNvSpPr/>
          <p:nvPr/>
        </p:nvSpPr>
        <p:spPr>
          <a:xfrm>
            <a:off x="10363200" y="8122951"/>
            <a:ext cx="6248400" cy="8382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86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745281">
            <a:off x="-1550712" y="-4920470"/>
            <a:ext cx="24344079" cy="102342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-7086600" y="9490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D09FEB9-4FE1-44E5-801D-3EB904D9994D}"/>
              </a:ext>
            </a:extLst>
          </p:cNvPr>
          <p:cNvCxnSpPr/>
          <p:nvPr/>
        </p:nvCxnSpPr>
        <p:spPr>
          <a:xfrm>
            <a:off x="990600" y="738143"/>
            <a:ext cx="10668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427C3E6-8965-4978-87CC-71F4C6B35566}"/>
              </a:ext>
            </a:extLst>
          </p:cNvPr>
          <p:cNvCxnSpPr>
            <a:cxnSpLocks/>
          </p:cNvCxnSpPr>
          <p:nvPr/>
        </p:nvCxnSpPr>
        <p:spPr>
          <a:xfrm>
            <a:off x="990600" y="738143"/>
            <a:ext cx="0" cy="10525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CCAB284-B2AB-4BF3-816F-B3A0FAAA8E33}"/>
              </a:ext>
            </a:extLst>
          </p:cNvPr>
          <p:cNvSpPr txBox="1"/>
          <p:nvPr/>
        </p:nvSpPr>
        <p:spPr>
          <a:xfrm>
            <a:off x="1524000" y="1584914"/>
            <a:ext cx="100431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petit gateau</a:t>
            </a:r>
            <a:r>
              <a:rPr lang="zh-TW" altLang="en-US" sz="44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：向下滑動即可閱覽商品圖片及商品介紹，滑鼠碰到圖片會淡化照片出現品名。</a:t>
            </a:r>
            <a:endParaRPr lang="zh-TW" altLang="en-US" sz="8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8C1678-C818-4CCF-BE7A-6AEFF40E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798" y="4986346"/>
            <a:ext cx="7683032" cy="432170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7673225-9CE7-44E3-95F7-D7B188189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4984452"/>
            <a:ext cx="7686400" cy="43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6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745281">
            <a:off x="-1550712" y="-4920470"/>
            <a:ext cx="24344079" cy="102342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-7086600" y="9490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D09FEB9-4FE1-44E5-801D-3EB904D9994D}"/>
              </a:ext>
            </a:extLst>
          </p:cNvPr>
          <p:cNvCxnSpPr/>
          <p:nvPr/>
        </p:nvCxnSpPr>
        <p:spPr>
          <a:xfrm>
            <a:off x="990600" y="738143"/>
            <a:ext cx="10668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427C3E6-8965-4978-87CC-71F4C6B35566}"/>
              </a:ext>
            </a:extLst>
          </p:cNvPr>
          <p:cNvCxnSpPr>
            <a:cxnSpLocks/>
          </p:cNvCxnSpPr>
          <p:nvPr/>
        </p:nvCxnSpPr>
        <p:spPr>
          <a:xfrm>
            <a:off x="990600" y="738143"/>
            <a:ext cx="0" cy="10525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CCAB284-B2AB-4BF3-816F-B3A0FAAA8E33}"/>
              </a:ext>
            </a:extLst>
          </p:cNvPr>
          <p:cNvSpPr txBox="1"/>
          <p:nvPr/>
        </p:nvSpPr>
        <p:spPr>
          <a:xfrm>
            <a:off x="1308720" y="1638300"/>
            <a:ext cx="155314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beverage</a:t>
            </a:r>
            <a:r>
              <a:rPr lang="zh-TW" altLang="zh-TW" sz="44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：使用咖啡沖泡當成背景，滑鼠滾輪向下滑動可預覽商品。</a:t>
            </a:r>
            <a:endParaRPr lang="zh-TW" altLang="en-US" sz="19900" b="1" dirty="0">
              <a:latin typeface="Montserrat Classic Bold" panose="02020500000000000000" charset="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E73872-5C0D-4F8D-8DD0-19A2D8014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2" y="4685860"/>
            <a:ext cx="7857948" cy="44200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2A17553-B8CC-49AB-8F99-81A792097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572" y="4685860"/>
            <a:ext cx="7858800" cy="442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44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27">
            <a:extLst>
              <a:ext uri="{FF2B5EF4-FFF2-40B4-BE49-F238E27FC236}">
                <a16:creationId xmlns:a16="http://schemas.microsoft.com/office/drawing/2014/main" id="{6660399D-1E79-4202-9176-42C67AB83784}"/>
              </a:ext>
            </a:extLst>
          </p:cNvPr>
          <p:cNvSpPr/>
          <p:nvPr/>
        </p:nvSpPr>
        <p:spPr>
          <a:xfrm rot="1754719">
            <a:off x="-1561260" y="-4969667"/>
            <a:ext cx="24269967" cy="10188165"/>
          </a:xfrm>
          <a:prstGeom prst="rect">
            <a:avLst/>
          </a:prstGeom>
          <a:solidFill>
            <a:schemeClr val="accent6">
              <a:lumMod val="75000"/>
              <a:alpha val="9803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-7086600" y="9490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D09FEB9-4FE1-44E5-801D-3EB904D9994D}"/>
              </a:ext>
            </a:extLst>
          </p:cNvPr>
          <p:cNvCxnSpPr/>
          <p:nvPr/>
        </p:nvCxnSpPr>
        <p:spPr>
          <a:xfrm>
            <a:off x="990600" y="738143"/>
            <a:ext cx="10668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427C3E6-8965-4978-87CC-71F4C6B35566}"/>
              </a:ext>
            </a:extLst>
          </p:cNvPr>
          <p:cNvCxnSpPr>
            <a:cxnSpLocks/>
          </p:cNvCxnSpPr>
          <p:nvPr/>
        </p:nvCxnSpPr>
        <p:spPr>
          <a:xfrm>
            <a:off x="990600" y="738143"/>
            <a:ext cx="0" cy="10525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F5C8DE2-4D69-4593-BBE3-3C079A572A17}"/>
              </a:ext>
            </a:extLst>
          </p:cNvPr>
          <p:cNvSpPr txBox="1"/>
          <p:nvPr/>
        </p:nvSpPr>
        <p:spPr>
          <a:xfrm>
            <a:off x="1371600" y="1473527"/>
            <a:ext cx="96773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preview</a:t>
            </a:r>
            <a:r>
              <a:rPr lang="zh-TW" altLang="en-US" sz="40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：網頁上方</a:t>
            </a:r>
            <a:r>
              <a:rPr lang="zh-TW" altLang="zh-TW" sz="40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使用相片幻燈片的方式，下面加入</a:t>
            </a:r>
            <a:r>
              <a:rPr lang="en-US" altLang="zh-TW" sz="40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Slider</a:t>
            </a:r>
            <a:r>
              <a:rPr lang="zh-TW" altLang="zh-TW" sz="40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，點選下方文字，會對應到商品的照片、資訊。</a:t>
            </a:r>
          </a:p>
          <a:p>
            <a:endParaRPr lang="zh-TW" altLang="en-US" sz="4000" b="1" dirty="0">
              <a:latin typeface="Montserrat Classic Bold" panose="02020500000000000000" charset="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0960BA9-A48E-41E9-A5CE-8CB3BB0367E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1415595"/>
            <a:ext cx="5335200" cy="34056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8D1EA116-8E44-49A8-9AD5-10237CB49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200" y="5920208"/>
            <a:ext cx="5335200" cy="3257928"/>
          </a:xfrm>
          <a:prstGeom prst="rect">
            <a:avLst/>
          </a:prstGeom>
        </p:spPr>
      </p:pic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0B140BFD-75B4-481F-9384-8BD2A4C44A6A}"/>
              </a:ext>
            </a:extLst>
          </p:cNvPr>
          <p:cNvSpPr/>
          <p:nvPr/>
        </p:nvSpPr>
        <p:spPr>
          <a:xfrm>
            <a:off x="15163800" y="4989701"/>
            <a:ext cx="533400" cy="762000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65F17168-587F-483E-A2E9-9BB07051801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80" y="5920208"/>
            <a:ext cx="5335200" cy="32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422B7E6-26A7-427B-9ED7-0B0BA51ED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5920137"/>
            <a:ext cx="5335200" cy="3257999"/>
          </a:xfrm>
          <a:prstGeom prst="rect">
            <a:avLst/>
          </a:prstGeom>
        </p:spPr>
      </p:pic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2237B5BC-BBF6-4779-95FD-5F1E17B6960E}"/>
              </a:ext>
            </a:extLst>
          </p:cNvPr>
          <p:cNvSpPr/>
          <p:nvPr/>
        </p:nvSpPr>
        <p:spPr>
          <a:xfrm rot="5400000">
            <a:off x="11880180" y="7365291"/>
            <a:ext cx="533400" cy="762000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B821E0B8-10B8-40B0-AB63-310C78B44B40}"/>
              </a:ext>
            </a:extLst>
          </p:cNvPr>
          <p:cNvSpPr/>
          <p:nvPr/>
        </p:nvSpPr>
        <p:spPr>
          <a:xfrm rot="5400000">
            <a:off x="5676900" y="7434836"/>
            <a:ext cx="533400" cy="762000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01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745281">
            <a:off x="-1550712" y="-4920470"/>
            <a:ext cx="24344079" cy="102342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-7086600" y="9490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D09FEB9-4FE1-44E5-801D-3EB904D9994D}"/>
              </a:ext>
            </a:extLst>
          </p:cNvPr>
          <p:cNvCxnSpPr/>
          <p:nvPr/>
        </p:nvCxnSpPr>
        <p:spPr>
          <a:xfrm>
            <a:off x="990600" y="738143"/>
            <a:ext cx="10668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427C3E6-8965-4978-87CC-71F4C6B35566}"/>
              </a:ext>
            </a:extLst>
          </p:cNvPr>
          <p:cNvCxnSpPr>
            <a:cxnSpLocks/>
          </p:cNvCxnSpPr>
          <p:nvPr/>
        </p:nvCxnSpPr>
        <p:spPr>
          <a:xfrm>
            <a:off x="990600" y="738143"/>
            <a:ext cx="0" cy="10525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CCAB284-B2AB-4BF3-816F-B3A0FAAA8E33}"/>
              </a:ext>
            </a:extLst>
          </p:cNvPr>
          <p:cNvSpPr txBox="1"/>
          <p:nvPr/>
        </p:nvSpPr>
        <p:spPr>
          <a:xfrm>
            <a:off x="1524000" y="1584914"/>
            <a:ext cx="10043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merchandise</a:t>
            </a:r>
            <a:r>
              <a:rPr lang="zh-TW" altLang="zh-TW" sz="36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：將商品名片運用</a:t>
            </a:r>
            <a:r>
              <a:rPr lang="en-US" altLang="zh-TW" sz="36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AOS</a:t>
            </a:r>
            <a:r>
              <a:rPr lang="zh-TW" altLang="zh-TW" sz="36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滾動框架的技巧，</a:t>
            </a:r>
            <a:r>
              <a:rPr lang="zh-TW" altLang="en-US" sz="36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滑</a:t>
            </a:r>
            <a:r>
              <a:rPr lang="zh-TW" altLang="zh-TW" sz="36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鼠滾輪向下滾動，名片會從左右進入，滾輪向上，名片會從左右淡出。</a:t>
            </a:r>
            <a:endParaRPr lang="zh-TW" altLang="en-US" sz="16600" b="1" dirty="0">
              <a:latin typeface="Montserrat Classic Bold" panose="02020500000000000000" charset="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4244A3-2DA2-4476-95FB-65147EAE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033" y="1266101"/>
            <a:ext cx="5335200" cy="342742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0A772EE-8122-4656-AA71-59C2BCDB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035" y="5780258"/>
            <a:ext cx="5335198" cy="3427200"/>
          </a:xfrm>
          <a:prstGeom prst="rect">
            <a:avLst/>
          </a:prstGeom>
        </p:spPr>
      </p:pic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292E31E8-4FE3-4B80-B392-9323A2CF0DC1}"/>
              </a:ext>
            </a:extLst>
          </p:cNvPr>
          <p:cNvSpPr/>
          <p:nvPr/>
        </p:nvSpPr>
        <p:spPr>
          <a:xfrm>
            <a:off x="14531933" y="4831472"/>
            <a:ext cx="533400" cy="762000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DFC09E3-0B00-4F00-81DA-1B7C1D2AC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368" y="5780258"/>
            <a:ext cx="5335197" cy="3438000"/>
          </a:xfrm>
          <a:prstGeom prst="rect">
            <a:avLst/>
          </a:prstGeom>
        </p:spPr>
      </p:pic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37FB59D6-DFF0-4B0A-9484-BCC694BC05F2}"/>
              </a:ext>
            </a:extLst>
          </p:cNvPr>
          <p:cNvSpPr/>
          <p:nvPr/>
        </p:nvSpPr>
        <p:spPr>
          <a:xfrm rot="5400000">
            <a:off x="11087100" y="7112858"/>
            <a:ext cx="533400" cy="762000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68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745281">
            <a:off x="-1550712" y="-4920470"/>
            <a:ext cx="24344079" cy="102342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-7086600" y="9490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D09FEB9-4FE1-44E5-801D-3EB904D9994D}"/>
              </a:ext>
            </a:extLst>
          </p:cNvPr>
          <p:cNvCxnSpPr/>
          <p:nvPr/>
        </p:nvCxnSpPr>
        <p:spPr>
          <a:xfrm>
            <a:off x="990600" y="738143"/>
            <a:ext cx="10668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427C3E6-8965-4978-87CC-71F4C6B35566}"/>
              </a:ext>
            </a:extLst>
          </p:cNvPr>
          <p:cNvCxnSpPr>
            <a:cxnSpLocks/>
          </p:cNvCxnSpPr>
          <p:nvPr/>
        </p:nvCxnSpPr>
        <p:spPr>
          <a:xfrm>
            <a:off x="990600" y="738143"/>
            <a:ext cx="0" cy="10525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CCAB284-B2AB-4BF3-816F-B3A0FAAA8E33}"/>
              </a:ext>
            </a:extLst>
          </p:cNvPr>
          <p:cNvSpPr txBox="1"/>
          <p:nvPr/>
        </p:nvSpPr>
        <p:spPr>
          <a:xfrm>
            <a:off x="1378259" y="1123113"/>
            <a:ext cx="109661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32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about us</a:t>
            </a:r>
            <a:r>
              <a:rPr lang="zh-TW" altLang="zh-TW" sz="32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：點</a:t>
            </a:r>
            <a:r>
              <a:rPr lang="en-US" altLang="zh-TW" sz="32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about us</a:t>
            </a:r>
            <a:r>
              <a:rPr lang="zh-TW" altLang="zh-TW" sz="32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那三個方塊，可連結至前端、後端、聯絡我們的部分，中間的照片也可連結至心得區塊，最下方的聯絡我們，點選</a:t>
            </a:r>
            <a:r>
              <a:rPr lang="en-US" altLang="zh-TW" sz="32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contact us</a:t>
            </a:r>
            <a:r>
              <a:rPr lang="zh-TW" altLang="zh-TW" sz="32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，可填寫意見及內容。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D072DCF-2175-41D9-9CCC-B836407C4ED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1123113"/>
            <a:ext cx="4876800" cy="2895655"/>
          </a:xfrm>
          <a:prstGeom prst="rect">
            <a:avLst/>
          </a:prstGeom>
        </p:spPr>
      </p:pic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E5CCE932-5259-4C46-8435-F3756B9D6675}"/>
              </a:ext>
            </a:extLst>
          </p:cNvPr>
          <p:cNvSpPr/>
          <p:nvPr/>
        </p:nvSpPr>
        <p:spPr>
          <a:xfrm>
            <a:off x="15544800" y="4152900"/>
            <a:ext cx="533400" cy="762000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C8E37FA-A2FA-4986-9755-F8E05788522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500" y="5049032"/>
            <a:ext cx="4878000" cy="2894400"/>
          </a:xfrm>
          <a:prstGeom prst="rect">
            <a:avLst/>
          </a:prstGeom>
        </p:spPr>
      </p:pic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F1DDF1AE-446D-4238-9413-9D5A0C5A29B2}"/>
              </a:ext>
            </a:extLst>
          </p:cNvPr>
          <p:cNvSpPr/>
          <p:nvPr/>
        </p:nvSpPr>
        <p:spPr>
          <a:xfrm rot="5400000">
            <a:off x="12611100" y="6115232"/>
            <a:ext cx="533400" cy="762000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4998DD0-97FC-4DE1-BDA8-EDEE8941E96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5049032"/>
            <a:ext cx="4878000" cy="28944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C7EED9F-E217-40B3-BF46-A14032B36CE3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019" y="2793066"/>
            <a:ext cx="4878000" cy="28944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8787C3A-3C4F-4E2A-A75A-F3C5AB981EFC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59" y="6503852"/>
            <a:ext cx="4878000" cy="2894400"/>
          </a:xfrm>
          <a:prstGeom prst="rect">
            <a:avLst/>
          </a:prstGeom>
        </p:spPr>
      </p:pic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04202D89-9DED-43E9-86E9-A027BFC6BE2A}"/>
              </a:ext>
            </a:extLst>
          </p:cNvPr>
          <p:cNvSpPr/>
          <p:nvPr/>
        </p:nvSpPr>
        <p:spPr>
          <a:xfrm rot="7654377">
            <a:off x="6457749" y="5669001"/>
            <a:ext cx="533400" cy="1177996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F81B494C-03BE-44D1-B2AA-EEBD01501A79}"/>
              </a:ext>
            </a:extLst>
          </p:cNvPr>
          <p:cNvSpPr/>
          <p:nvPr/>
        </p:nvSpPr>
        <p:spPr>
          <a:xfrm>
            <a:off x="3462308" y="5711600"/>
            <a:ext cx="500092" cy="651100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546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9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27">
            <a:extLst>
              <a:ext uri="{FF2B5EF4-FFF2-40B4-BE49-F238E27FC236}">
                <a16:creationId xmlns:a16="http://schemas.microsoft.com/office/drawing/2014/main" id="{6660399D-1E79-4202-9176-42C67AB83784}"/>
              </a:ext>
            </a:extLst>
          </p:cNvPr>
          <p:cNvSpPr/>
          <p:nvPr/>
        </p:nvSpPr>
        <p:spPr>
          <a:xfrm rot="1754719">
            <a:off x="-1561260" y="-4969667"/>
            <a:ext cx="24269967" cy="10188165"/>
          </a:xfrm>
          <a:prstGeom prst="rect">
            <a:avLst/>
          </a:prstGeom>
          <a:solidFill>
            <a:schemeClr val="accent6">
              <a:lumMod val="75000"/>
              <a:alpha val="9803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-7086600" y="9490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D09FEB9-4FE1-44E5-801D-3EB904D9994D}"/>
              </a:ext>
            </a:extLst>
          </p:cNvPr>
          <p:cNvCxnSpPr/>
          <p:nvPr/>
        </p:nvCxnSpPr>
        <p:spPr>
          <a:xfrm>
            <a:off x="990600" y="738143"/>
            <a:ext cx="10668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427C3E6-8965-4978-87CC-71F4C6B35566}"/>
              </a:ext>
            </a:extLst>
          </p:cNvPr>
          <p:cNvCxnSpPr>
            <a:cxnSpLocks/>
          </p:cNvCxnSpPr>
          <p:nvPr/>
        </p:nvCxnSpPr>
        <p:spPr>
          <a:xfrm>
            <a:off x="990600" y="738143"/>
            <a:ext cx="0" cy="10525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F5C8DE2-4D69-4593-BBE3-3C079A572A17}"/>
              </a:ext>
            </a:extLst>
          </p:cNvPr>
          <p:cNvSpPr txBox="1"/>
          <p:nvPr/>
        </p:nvSpPr>
        <p:spPr>
          <a:xfrm>
            <a:off x="1295400" y="882759"/>
            <a:ext cx="1082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28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cart</a:t>
            </a:r>
            <a:r>
              <a:rPr lang="zh-TW" altLang="zh-TW" sz="28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：可在商品介面點選</a:t>
            </a:r>
            <a:r>
              <a:rPr lang="en-US" altLang="zh-TW" sz="28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button</a:t>
            </a:r>
            <a:r>
              <a:rPr lang="zh-TW" altLang="zh-TW" sz="28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，將商品加入購物車，進行結帳及填寫收件者資料。登入以後也可點選</a:t>
            </a:r>
            <a:r>
              <a:rPr lang="en-US" altLang="zh-TW" sz="28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History</a:t>
            </a:r>
            <a:r>
              <a:rPr lang="zh-TW" altLang="zh-TW" sz="28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查看自己的歷史訂單。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B5CB54F-F55F-4067-A71C-B827E3AE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4447" y="929973"/>
            <a:ext cx="4900705" cy="3294530"/>
          </a:xfrm>
          <a:prstGeom prst="rect">
            <a:avLst/>
          </a:prstGeom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3DDD682A-9AB2-48C0-B997-77BC3E99918B}"/>
              </a:ext>
            </a:extLst>
          </p:cNvPr>
          <p:cNvSpPr/>
          <p:nvPr/>
        </p:nvSpPr>
        <p:spPr>
          <a:xfrm>
            <a:off x="14173200" y="3372632"/>
            <a:ext cx="914400" cy="39926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67CAA365-DB0F-412A-AF90-70D7AFC14C4E}"/>
              </a:ext>
            </a:extLst>
          </p:cNvPr>
          <p:cNvSpPr/>
          <p:nvPr/>
        </p:nvSpPr>
        <p:spPr>
          <a:xfrm>
            <a:off x="15544800" y="4381500"/>
            <a:ext cx="533400" cy="762000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9795C5EE-2561-46ED-8F7C-59F7C8760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4008" y="5300497"/>
            <a:ext cx="4900705" cy="3294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54271932-311F-4807-9059-3A288BA21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5304185"/>
            <a:ext cx="4899600" cy="3293999"/>
          </a:xfrm>
          <a:prstGeom prst="rect">
            <a:avLst/>
          </a:prstGeom>
        </p:spPr>
      </p:pic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D402EB10-9D5D-4D2A-A756-37512E4DCF31}"/>
              </a:ext>
            </a:extLst>
          </p:cNvPr>
          <p:cNvSpPr/>
          <p:nvPr/>
        </p:nvSpPr>
        <p:spPr>
          <a:xfrm rot="5400000">
            <a:off x="12230100" y="6566497"/>
            <a:ext cx="533400" cy="762000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5455EC3-F629-4B73-8CD1-0D27322F0084}"/>
              </a:ext>
            </a:extLst>
          </p:cNvPr>
          <p:cNvSpPr/>
          <p:nvPr/>
        </p:nvSpPr>
        <p:spPr>
          <a:xfrm rot="5400000">
            <a:off x="8744325" y="6267824"/>
            <a:ext cx="2590799" cy="140895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4CDB1CF-32CA-4019-AD44-0DF503C02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94" y="1850355"/>
            <a:ext cx="4899600" cy="3293998"/>
          </a:xfrm>
          <a:prstGeom prst="rect">
            <a:avLst/>
          </a:prstGeom>
        </p:spPr>
      </p:pic>
      <p:sp>
        <p:nvSpPr>
          <p:cNvPr id="28" name="箭號: 向下 27">
            <a:extLst>
              <a:ext uri="{FF2B5EF4-FFF2-40B4-BE49-F238E27FC236}">
                <a16:creationId xmlns:a16="http://schemas.microsoft.com/office/drawing/2014/main" id="{58D39940-7BCB-4BAA-BCFC-46E8E23EF082}"/>
              </a:ext>
            </a:extLst>
          </p:cNvPr>
          <p:cNvSpPr/>
          <p:nvPr/>
        </p:nvSpPr>
        <p:spPr>
          <a:xfrm rot="7339880">
            <a:off x="6011595" y="5096273"/>
            <a:ext cx="533400" cy="1321004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7950DCBB-1DC6-49EE-955E-E50543ACFFFE}"/>
              </a:ext>
            </a:extLst>
          </p:cNvPr>
          <p:cNvSpPr/>
          <p:nvPr/>
        </p:nvSpPr>
        <p:spPr>
          <a:xfrm>
            <a:off x="2521594" y="5212358"/>
            <a:ext cx="533400" cy="762000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D13D64-EDFD-48FA-9477-37CD0B75B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247" y="6038735"/>
            <a:ext cx="4899600" cy="32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0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23" grpId="0" animBg="1"/>
      <p:bldP spid="26" grpId="0" animBg="1"/>
      <p:bldP spid="28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 rot="1745281">
            <a:off x="-1741212" y="-5110970"/>
            <a:ext cx="24344079" cy="10234229"/>
          </a:xfrm>
          <a:prstGeom prst="rect">
            <a:avLst/>
          </a:prstGeom>
          <a:solidFill>
            <a:schemeClr val="tx1">
              <a:lumMod val="95000"/>
              <a:lumOff val="5000"/>
              <a:alpha val="9803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TextBox 5"/>
          <p:cNvSpPr txBox="1"/>
          <p:nvPr/>
        </p:nvSpPr>
        <p:spPr>
          <a:xfrm rot="-5400000">
            <a:off x="-2428550" y="4835724"/>
            <a:ext cx="749019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7"/>
              </a:lnSpc>
            </a:pPr>
            <a:r>
              <a:rPr lang="en-US" sz="4800" spc="429" dirty="0">
                <a:solidFill>
                  <a:srgbClr val="000000"/>
                </a:solidFill>
                <a:latin typeface="Montserrat Classic Bold"/>
              </a:rPr>
              <a:t>Black Pastry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120831" y="4867222"/>
            <a:ext cx="8522573" cy="2941559"/>
            <a:chOff x="317491" y="1177083"/>
            <a:chExt cx="11363431" cy="3922079"/>
          </a:xfrm>
        </p:grpSpPr>
        <p:sp>
          <p:nvSpPr>
            <p:cNvPr id="8" name="AutoShape 8"/>
            <p:cNvSpPr/>
            <p:nvPr/>
          </p:nvSpPr>
          <p:spPr>
            <a:xfrm>
              <a:off x="317491" y="1177083"/>
              <a:ext cx="11363431" cy="3090908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634982" y="1848699"/>
              <a:ext cx="10728447" cy="32504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450"/>
                </a:lnSpc>
              </a:pPr>
              <a:r>
                <a:rPr lang="zh-TW" altLang="en-US" sz="4800" b="1" spc="25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小組成員與工作內容</a:t>
              </a:r>
              <a:endParaRPr lang="en-US" altLang="zh-TW" sz="4800" b="1" spc="2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ts val="9450"/>
                </a:lnSpc>
              </a:pPr>
              <a:r>
                <a:rPr lang="en-US" sz="9000" b="1" spc="27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</p:grpSp>
      <p:sp>
        <p:nvSpPr>
          <p:cNvPr id="14" name="橢圓 13">
            <a:extLst>
              <a:ext uri="{FF2B5EF4-FFF2-40B4-BE49-F238E27FC236}">
                <a16:creationId xmlns:a16="http://schemas.microsoft.com/office/drawing/2014/main" id="{17BE5F56-5AE2-47C8-9B06-E837D28AF20E}"/>
              </a:ext>
            </a:extLst>
          </p:cNvPr>
          <p:cNvSpPr/>
          <p:nvPr/>
        </p:nvSpPr>
        <p:spPr>
          <a:xfrm>
            <a:off x="3886200" y="2183231"/>
            <a:ext cx="3505200" cy="20606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spc="270" dirty="0">
                <a:solidFill>
                  <a:srgbClr val="FFFFFF"/>
                </a:solidFill>
                <a:latin typeface="League Gothic"/>
              </a:rPr>
              <a:t>Part1</a:t>
            </a:r>
            <a:endParaRPr lang="zh-TW" altLang="en-US" sz="72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0F85AC8-2CFC-4714-B70C-7448E1BF8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1822" y1="46071" x2="31822" y2="46071"/>
                        <a14:foregroundMark x1="36622" y1="48661" x2="36622" y2="48661"/>
                        <a14:foregroundMark x1="33600" y1="41696" x2="33600" y2="41696"/>
                        <a14:backgroundMark x1="78489" y1="49554" x2="78489" y2="49554"/>
                        <a14:backgroundMark x1="68178" y1="66429" x2="68178" y2="66429"/>
                        <a14:backgroundMark x1="68711" y1="64554" x2="68711" y2="64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284" y="5445723"/>
            <a:ext cx="5670765" cy="5733539"/>
          </a:xfrm>
          <a:prstGeom prst="hexagon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745281">
            <a:off x="-1550712" y="-4920470"/>
            <a:ext cx="24344079" cy="102342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-7086600" y="9490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D09FEB9-4FE1-44E5-801D-3EB904D9994D}"/>
              </a:ext>
            </a:extLst>
          </p:cNvPr>
          <p:cNvCxnSpPr/>
          <p:nvPr/>
        </p:nvCxnSpPr>
        <p:spPr>
          <a:xfrm>
            <a:off x="990600" y="738143"/>
            <a:ext cx="10668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427C3E6-8965-4978-87CC-71F4C6B35566}"/>
              </a:ext>
            </a:extLst>
          </p:cNvPr>
          <p:cNvCxnSpPr>
            <a:cxnSpLocks/>
          </p:cNvCxnSpPr>
          <p:nvPr/>
        </p:nvCxnSpPr>
        <p:spPr>
          <a:xfrm>
            <a:off x="990600" y="738143"/>
            <a:ext cx="0" cy="10525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CCAB284-B2AB-4BF3-816F-B3A0FAAA8E33}"/>
              </a:ext>
            </a:extLst>
          </p:cNvPr>
          <p:cNvSpPr txBox="1"/>
          <p:nvPr/>
        </p:nvSpPr>
        <p:spPr>
          <a:xfrm>
            <a:off x="1341120" y="1643971"/>
            <a:ext cx="101193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44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login</a:t>
            </a:r>
            <a:r>
              <a:rPr lang="zh-TW" altLang="zh-TW" sz="44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：點選</a:t>
            </a:r>
            <a:r>
              <a:rPr lang="en-US" altLang="zh-TW" sz="44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input</a:t>
            </a:r>
            <a:r>
              <a:rPr lang="zh-TW" altLang="zh-TW" sz="44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輸入使用者帳號及密碼，點開下方的</a:t>
            </a:r>
            <a:r>
              <a:rPr lang="en-US" altLang="zh-TW" sz="4400" b="1" dirty="0" err="1">
                <a:latin typeface="Montserrat Classic Bold" panose="02020500000000000000" charset="0"/>
                <a:ea typeface="微軟正黑體" panose="020B0604030504040204" pitchFamily="34" charset="-120"/>
              </a:rPr>
              <a:t>SignUp</a:t>
            </a:r>
            <a:r>
              <a:rPr lang="zh-TW" altLang="zh-TW" sz="4400" b="1" dirty="0">
                <a:latin typeface="Montserrat Classic Bold" panose="02020500000000000000" charset="0"/>
                <a:ea typeface="微軟正黑體" panose="020B0604030504040204" pitchFamily="34" charset="-120"/>
              </a:rPr>
              <a:t>可進行註冊。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3BAD15-CDA7-4222-988D-6557F9F03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69" y="4206046"/>
            <a:ext cx="8331160" cy="46862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33AC7D8-6A97-4E48-A1E7-381685E5E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435" y="4206046"/>
            <a:ext cx="8331196" cy="468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96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 rot="1745281">
            <a:off x="-1741212" y="-5110970"/>
            <a:ext cx="24344079" cy="10234229"/>
          </a:xfrm>
          <a:prstGeom prst="rect">
            <a:avLst/>
          </a:prstGeom>
          <a:solidFill>
            <a:schemeClr val="tx1">
              <a:lumMod val="95000"/>
              <a:lumOff val="5000"/>
              <a:alpha val="9803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TextBox 5"/>
          <p:cNvSpPr txBox="1"/>
          <p:nvPr/>
        </p:nvSpPr>
        <p:spPr>
          <a:xfrm rot="5400000" flipH="1">
            <a:off x="12336081" y="4559445"/>
            <a:ext cx="749019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7"/>
              </a:lnSpc>
            </a:pPr>
            <a:r>
              <a:rPr lang="en-US" sz="4800" spc="429" dirty="0">
                <a:solidFill>
                  <a:srgbClr val="000000"/>
                </a:solidFill>
                <a:latin typeface="Montserrat Classic Bold"/>
              </a:rPr>
              <a:t>Black Pastry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120831" y="4867222"/>
            <a:ext cx="8522573" cy="2941559"/>
            <a:chOff x="317491" y="1177083"/>
            <a:chExt cx="11363431" cy="3922079"/>
          </a:xfrm>
        </p:grpSpPr>
        <p:sp>
          <p:nvSpPr>
            <p:cNvPr id="8" name="AutoShape 8"/>
            <p:cNvSpPr/>
            <p:nvPr/>
          </p:nvSpPr>
          <p:spPr>
            <a:xfrm>
              <a:off x="317491" y="1177083"/>
              <a:ext cx="11363431" cy="3090908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634982" y="1848699"/>
              <a:ext cx="10728447" cy="32504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450"/>
                </a:lnSpc>
              </a:pPr>
              <a:r>
                <a:rPr lang="zh-TW" altLang="en-US" sz="4800" b="1" spc="25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簡要說明所使用的技術</a:t>
              </a:r>
              <a:endParaRPr lang="en-US" altLang="zh-TW" sz="4800" b="1" spc="2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ts val="9450"/>
                </a:lnSpc>
              </a:pPr>
              <a:r>
                <a:rPr lang="en-US" sz="9000" b="1" spc="27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</p:grpSp>
      <p:sp>
        <p:nvSpPr>
          <p:cNvPr id="14" name="橢圓 13">
            <a:extLst>
              <a:ext uri="{FF2B5EF4-FFF2-40B4-BE49-F238E27FC236}">
                <a16:creationId xmlns:a16="http://schemas.microsoft.com/office/drawing/2014/main" id="{17BE5F56-5AE2-47C8-9B06-E837D28AF20E}"/>
              </a:ext>
            </a:extLst>
          </p:cNvPr>
          <p:cNvSpPr/>
          <p:nvPr/>
        </p:nvSpPr>
        <p:spPr>
          <a:xfrm>
            <a:off x="3886200" y="2183231"/>
            <a:ext cx="3505200" cy="20606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spc="270" dirty="0">
                <a:solidFill>
                  <a:srgbClr val="FFFFFF"/>
                </a:solidFill>
                <a:latin typeface="League Gothic"/>
              </a:rPr>
              <a:t>Part6</a:t>
            </a:r>
            <a:endParaRPr lang="zh-TW" altLang="en-US" sz="72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F18C167-5854-42CC-B8DF-56BBD4CCD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422" y="4836495"/>
            <a:ext cx="6346054" cy="627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535175D3-4FB4-435A-8E90-C06FEDA77AA4}"/>
              </a:ext>
            </a:extLst>
          </p:cNvPr>
          <p:cNvGrpSpPr/>
          <p:nvPr/>
        </p:nvGrpSpPr>
        <p:grpSpPr>
          <a:xfrm>
            <a:off x="1114805" y="2752853"/>
            <a:ext cx="7652095" cy="4839227"/>
            <a:chOff x="1081893" y="3665656"/>
            <a:chExt cx="7652095" cy="4839227"/>
          </a:xfrm>
        </p:grpSpPr>
        <p:grpSp>
          <p:nvGrpSpPr>
            <p:cNvPr id="6" name="Group 6"/>
            <p:cNvGrpSpPr/>
            <p:nvPr/>
          </p:nvGrpSpPr>
          <p:grpSpPr>
            <a:xfrm>
              <a:off x="1081893" y="3665656"/>
              <a:ext cx="3857188" cy="4839227"/>
              <a:chOff x="0" y="0"/>
              <a:chExt cx="5142918" cy="6452303"/>
            </a:xfrm>
          </p:grpSpPr>
          <p:sp>
            <p:nvSpPr>
              <p:cNvPr id="7" name="AutoShape 7"/>
              <p:cNvSpPr/>
              <p:nvPr/>
            </p:nvSpPr>
            <p:spPr>
              <a:xfrm>
                <a:off x="0" y="0"/>
                <a:ext cx="5142918" cy="6452303"/>
              </a:xfrm>
              <a:prstGeom prst="rect">
                <a:avLst/>
              </a:prstGeom>
              <a:solidFill>
                <a:srgbClr val="000000">
                  <a:alpha val="19607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615827" y="440612"/>
                <a:ext cx="3828224" cy="76944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480"/>
                  </a:lnSpc>
                </a:pPr>
                <a:r>
                  <a:rPr lang="en-US" sz="4800" b="1" spc="480" dirty="0">
                    <a:solidFill>
                      <a:srgbClr val="000000"/>
                    </a:solidFill>
                    <a:latin typeface="Montserrat Light"/>
                    <a:ea typeface="微軟正黑體" panose="020B0604030504040204" pitchFamily="34" charset="-120"/>
                  </a:rPr>
                  <a:t>1.</a:t>
                </a:r>
                <a:r>
                  <a:rPr lang="zh-TW" altLang="en-US" sz="4800" b="1" spc="480" dirty="0">
                    <a:solidFill>
                      <a:srgbClr val="000000"/>
                    </a:solidFill>
                    <a:latin typeface="Montserrat Light"/>
                    <a:ea typeface="微軟正黑體" panose="020B0604030504040204" pitchFamily="34" charset="-120"/>
                  </a:rPr>
                  <a:t>首頁</a:t>
                </a:r>
                <a:endParaRPr lang="en-US" sz="4800" b="1" spc="480" dirty="0">
                  <a:solidFill>
                    <a:srgbClr val="000000"/>
                  </a:solidFill>
                  <a:latin typeface="Montserrat Light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4876800" y="3665656"/>
              <a:ext cx="3857188" cy="4839227"/>
            </a:xfrm>
            <a:prstGeom prst="rect">
              <a:avLst/>
            </a:prstGeom>
            <a:solidFill>
              <a:srgbClr val="CDCDCD"/>
            </a:solidFill>
          </p:spPr>
        </p:sp>
      </p:grpSp>
      <p:sp>
        <p:nvSpPr>
          <p:cNvPr id="15" name="AutoShape 15"/>
          <p:cNvSpPr/>
          <p:nvPr/>
        </p:nvSpPr>
        <p:spPr>
          <a:xfrm>
            <a:off x="13272560" y="2752853"/>
            <a:ext cx="3857188" cy="4839227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9" name="AutoShape 19"/>
          <p:cNvSpPr/>
          <p:nvPr/>
        </p:nvSpPr>
        <p:spPr>
          <a:xfrm>
            <a:off x="9502270" y="2752853"/>
            <a:ext cx="3857187" cy="4839227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zh-TW" altLang="en-US" dirty="0"/>
          </a:p>
        </p:txBody>
      </p:sp>
      <p:sp>
        <p:nvSpPr>
          <p:cNvPr id="20" name="TextBox 20"/>
          <p:cNvSpPr txBox="1"/>
          <p:nvPr/>
        </p:nvSpPr>
        <p:spPr>
          <a:xfrm>
            <a:off x="9995280" y="3042419"/>
            <a:ext cx="4330319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4800" spc="480" dirty="0">
                <a:solidFill>
                  <a:schemeClr val="bg1"/>
                </a:solidFill>
                <a:latin typeface="Montserrat Classic Bold" panose="02020500000000000000" charset="0"/>
                <a:ea typeface="微軟正黑體" panose="020B0604030504040204" pitchFamily="34" charset="-120"/>
              </a:rPr>
              <a:t>2.Top sales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95280" y="4348964"/>
            <a:ext cx="664145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zh-TW" altLang="en-US" sz="4000" spc="2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4000" spc="25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</a:rPr>
              <a:t>slideshow</a:t>
            </a:r>
            <a:r>
              <a:rPr lang="zh-TW" altLang="en-US" sz="4000" spc="2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方式來預覽熱門商品的照片</a:t>
            </a:r>
            <a:endParaRPr lang="en-US" sz="4000" spc="25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E2C0DF4-976E-480D-9C26-39C5E3BDA1BD}"/>
              </a:ext>
            </a:extLst>
          </p:cNvPr>
          <p:cNvSpPr/>
          <p:nvPr/>
        </p:nvSpPr>
        <p:spPr>
          <a:xfrm>
            <a:off x="1143000" y="4348964"/>
            <a:ext cx="7655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Montserrat Classic Bold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使</a:t>
            </a:r>
            <a:r>
              <a:rPr lang="zh-TW" altLang="zh-TW" sz="4000" dirty="0">
                <a:latin typeface="Montserrat Classic Bold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用滑鼠滾輪</a:t>
            </a:r>
            <a:r>
              <a:rPr lang="zh-TW" altLang="en-US" sz="4000" dirty="0">
                <a:latin typeface="Montserrat Classic Bold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，可切換不同頁面</a:t>
            </a:r>
            <a:endParaRPr lang="en-US" altLang="zh-TW" sz="4000" dirty="0">
              <a:latin typeface="Montserrat Classic Bold" panose="02020500000000000000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Montserrat Classic Bold" panose="02020500000000000000" charset="0"/>
                <a:ea typeface="微軟正黑體" panose="020B0604030504040204" pitchFamily="34" charset="-120"/>
              </a:rPr>
              <a:t>滑鼠碰到商品圖片，照片放大</a:t>
            </a:r>
            <a:r>
              <a:rPr lang="en-US" altLang="zh-TW" sz="4000" dirty="0">
                <a:latin typeface="Montserrat Light" panose="02020500000000000000" charset="0"/>
                <a:ea typeface="微軟正黑體" panose="020B0604030504040204" pitchFamily="34" charset="-120"/>
              </a:rPr>
              <a:t>(hover)</a:t>
            </a:r>
            <a:endParaRPr lang="zh-TW" altLang="en-US" sz="4000" dirty="0">
              <a:latin typeface="Montserrat Light" panose="02020500000000000000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535175D3-4FB4-435A-8E90-C06FEDA77AA4}"/>
              </a:ext>
            </a:extLst>
          </p:cNvPr>
          <p:cNvGrpSpPr/>
          <p:nvPr/>
        </p:nvGrpSpPr>
        <p:grpSpPr>
          <a:xfrm>
            <a:off x="1114805" y="2752853"/>
            <a:ext cx="7652095" cy="4839227"/>
            <a:chOff x="1081893" y="3665656"/>
            <a:chExt cx="7652095" cy="4839227"/>
          </a:xfrm>
        </p:grpSpPr>
        <p:grpSp>
          <p:nvGrpSpPr>
            <p:cNvPr id="6" name="Group 6"/>
            <p:cNvGrpSpPr/>
            <p:nvPr/>
          </p:nvGrpSpPr>
          <p:grpSpPr>
            <a:xfrm>
              <a:off x="1081893" y="3665656"/>
              <a:ext cx="3857188" cy="4839227"/>
              <a:chOff x="0" y="0"/>
              <a:chExt cx="5142918" cy="6452303"/>
            </a:xfrm>
          </p:grpSpPr>
          <p:sp>
            <p:nvSpPr>
              <p:cNvPr id="7" name="AutoShape 7"/>
              <p:cNvSpPr/>
              <p:nvPr/>
            </p:nvSpPr>
            <p:spPr>
              <a:xfrm>
                <a:off x="0" y="0"/>
                <a:ext cx="5142918" cy="6452303"/>
              </a:xfrm>
              <a:prstGeom prst="rect">
                <a:avLst/>
              </a:prstGeom>
              <a:solidFill>
                <a:schemeClr val="tx1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615827" y="440612"/>
                <a:ext cx="3828224" cy="76944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480"/>
                  </a:lnSpc>
                </a:pPr>
                <a:r>
                  <a:rPr lang="en-US" sz="4800" b="1" spc="480" dirty="0">
                    <a:solidFill>
                      <a:schemeClr val="bg1"/>
                    </a:solidFill>
                    <a:latin typeface="Montserrat Classic Bold" panose="02020500000000000000" charset="0"/>
                    <a:ea typeface="微軟正黑體" panose="020B0604030504040204" pitchFamily="34" charset="-120"/>
                  </a:rPr>
                  <a:t>3.Event</a:t>
                </a:r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4876800" y="3665656"/>
              <a:ext cx="3857188" cy="4839227"/>
            </a:xfrm>
            <a:prstGeom prst="rect">
              <a:avLst/>
            </a:prstGeom>
            <a:solidFill>
              <a:schemeClr val="tx1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41290EB-3BB9-4D44-99C9-C4BE2E68947C}"/>
              </a:ext>
            </a:extLst>
          </p:cNvPr>
          <p:cNvGrpSpPr/>
          <p:nvPr/>
        </p:nvGrpSpPr>
        <p:grpSpPr>
          <a:xfrm>
            <a:off x="9502270" y="2752853"/>
            <a:ext cx="7627478" cy="4839227"/>
            <a:chOff x="9259910" y="3665656"/>
            <a:chExt cx="7627478" cy="4839227"/>
          </a:xfrm>
        </p:grpSpPr>
        <p:sp>
          <p:nvSpPr>
            <p:cNvPr id="15" name="AutoShape 15"/>
            <p:cNvSpPr/>
            <p:nvPr/>
          </p:nvSpPr>
          <p:spPr>
            <a:xfrm>
              <a:off x="13030200" y="3665656"/>
              <a:ext cx="3857188" cy="48392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sp>
        <p:grpSp>
          <p:nvGrpSpPr>
            <p:cNvPr id="18" name="Group 18"/>
            <p:cNvGrpSpPr/>
            <p:nvPr/>
          </p:nvGrpSpPr>
          <p:grpSpPr>
            <a:xfrm>
              <a:off x="9259910" y="3665656"/>
              <a:ext cx="5280530" cy="4839227"/>
              <a:chOff x="0" y="0"/>
              <a:chExt cx="7040709" cy="6452303"/>
            </a:xfrm>
          </p:grpSpPr>
          <p:sp>
            <p:nvSpPr>
              <p:cNvPr id="19" name="AutoShape 19"/>
              <p:cNvSpPr/>
              <p:nvPr/>
            </p:nvSpPr>
            <p:spPr>
              <a:xfrm>
                <a:off x="0" y="0"/>
                <a:ext cx="5142918" cy="645230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657347" y="386088"/>
                <a:ext cx="6383362" cy="7694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80"/>
                  </a:lnSpc>
                </a:pPr>
                <a:r>
                  <a:rPr lang="en-US" sz="4800" spc="480" dirty="0">
                    <a:latin typeface="Montserrat Classic Bold" panose="02020500000000000000" charset="0"/>
                    <a:ea typeface="微軟正黑體" panose="020B0604030504040204" pitchFamily="34" charset="-120"/>
                  </a:rPr>
                  <a:t>4.Entrement</a:t>
                </a:r>
              </a:p>
            </p:txBody>
          </p:sp>
        </p:grp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BE2C0DF4-976E-480D-9C26-39C5E3BDA1BD}"/>
              </a:ext>
            </a:extLst>
          </p:cNvPr>
          <p:cNvSpPr/>
          <p:nvPr/>
        </p:nvSpPr>
        <p:spPr>
          <a:xfrm>
            <a:off x="1143000" y="4348964"/>
            <a:ext cx="76556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40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Image Gird</a:t>
            </a:r>
            <a:r>
              <a:rPr lang="zh-TW" altLang="en-US" sz="40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照片合集</a:t>
            </a:r>
            <a:endParaRPr lang="en-US" altLang="zh-TW" sz="4000" dirty="0">
              <a:solidFill>
                <a:schemeClr val="bg1"/>
              </a:solidFill>
              <a:latin typeface="Montserrat Light" panose="02020500000000000000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</a:rPr>
              <a:t>滑鼠滾輪照片淡入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7B3C40-65B8-4AF1-AA31-3015295146C7}"/>
              </a:ext>
            </a:extLst>
          </p:cNvPr>
          <p:cNvSpPr/>
          <p:nvPr/>
        </p:nvSpPr>
        <p:spPr>
          <a:xfrm>
            <a:off x="10011383" y="4348964"/>
            <a:ext cx="76556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有導引資訊</a:t>
            </a:r>
            <a:r>
              <a:rPr lang="en-US" altLang="zh-TW" sz="4000" dirty="0"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4000" dirty="0"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向下滑</a:t>
            </a:r>
            <a:r>
              <a:rPr lang="en-US" altLang="zh-TW" sz="4000" dirty="0"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網頁導入字，以動態呈現</a:t>
            </a:r>
          </a:p>
        </p:txBody>
      </p:sp>
    </p:spTree>
    <p:extLst>
      <p:ext uri="{BB962C8B-B14F-4D97-AF65-F5344CB8AC3E}">
        <p14:creationId xmlns:p14="http://schemas.microsoft.com/office/powerpoint/2010/main" val="419317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5" name="AutoShape 15"/>
          <p:cNvSpPr/>
          <p:nvPr/>
        </p:nvSpPr>
        <p:spPr>
          <a:xfrm>
            <a:off x="13272560" y="2752853"/>
            <a:ext cx="3857188" cy="4839227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9" name="AutoShape 19"/>
          <p:cNvSpPr/>
          <p:nvPr/>
        </p:nvSpPr>
        <p:spPr>
          <a:xfrm>
            <a:off x="9502270" y="2752853"/>
            <a:ext cx="3857187" cy="4839227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zh-TW" altLang="en-US" dirty="0"/>
          </a:p>
        </p:txBody>
      </p:sp>
      <p:sp>
        <p:nvSpPr>
          <p:cNvPr id="20" name="TextBox 20"/>
          <p:cNvSpPr txBox="1"/>
          <p:nvPr/>
        </p:nvSpPr>
        <p:spPr>
          <a:xfrm>
            <a:off x="9995280" y="3042419"/>
            <a:ext cx="4330319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4800" spc="480" dirty="0">
                <a:solidFill>
                  <a:schemeClr val="bg1"/>
                </a:solidFill>
                <a:latin typeface="Montserrat Classic Bold" panose="02020500000000000000" charset="0"/>
                <a:ea typeface="微軟正黑體" panose="020B0604030504040204" pitchFamily="34" charset="-120"/>
              </a:rPr>
              <a:t>6.Beverage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95280" y="4348964"/>
            <a:ext cx="6641458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zh-TW" altLang="en-US" sz="4000" spc="2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使用咖啡沖泡的影片當作背景</a:t>
            </a:r>
            <a:endParaRPr lang="en-US" altLang="zh-TW" sz="4000" spc="25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3750"/>
              </a:lnSpc>
            </a:pPr>
            <a:endParaRPr lang="en-US" sz="4000" spc="25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0AAAAB8-9F51-4119-B942-4AE05D95DF65}"/>
              </a:ext>
            </a:extLst>
          </p:cNvPr>
          <p:cNvGrpSpPr/>
          <p:nvPr/>
        </p:nvGrpSpPr>
        <p:grpSpPr>
          <a:xfrm>
            <a:off x="1114805" y="2752853"/>
            <a:ext cx="7542983" cy="4839227"/>
            <a:chOff x="1081893" y="3665656"/>
            <a:chExt cx="7542983" cy="4839227"/>
          </a:xfrm>
        </p:grpSpPr>
        <p:sp>
          <p:nvSpPr>
            <p:cNvPr id="24" name="AutoShape 11">
              <a:extLst>
                <a:ext uri="{FF2B5EF4-FFF2-40B4-BE49-F238E27FC236}">
                  <a16:creationId xmlns:a16="http://schemas.microsoft.com/office/drawing/2014/main" id="{6887B510-CAD8-4218-8F40-91A231665236}"/>
                </a:ext>
              </a:extLst>
            </p:cNvPr>
            <p:cNvSpPr/>
            <p:nvPr/>
          </p:nvSpPr>
          <p:spPr>
            <a:xfrm>
              <a:off x="4767688" y="3665656"/>
              <a:ext cx="3857188" cy="48392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TW" altLang="en-US" dirty="0"/>
            </a:p>
          </p:txBody>
        </p:sp>
        <p:grpSp>
          <p:nvGrpSpPr>
            <p:cNvPr id="17" name="Group 6">
              <a:extLst>
                <a:ext uri="{FF2B5EF4-FFF2-40B4-BE49-F238E27FC236}">
                  <a16:creationId xmlns:a16="http://schemas.microsoft.com/office/drawing/2014/main" id="{8388E29B-316B-403D-ABB2-5738D269016A}"/>
                </a:ext>
              </a:extLst>
            </p:cNvPr>
            <p:cNvGrpSpPr/>
            <p:nvPr/>
          </p:nvGrpSpPr>
          <p:grpSpPr>
            <a:xfrm>
              <a:off x="1081893" y="3665656"/>
              <a:ext cx="6276594" cy="4839227"/>
              <a:chOff x="0" y="0"/>
              <a:chExt cx="8368793" cy="6452303"/>
            </a:xfrm>
          </p:grpSpPr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FC5BEC78-5302-49C8-A1E9-31C43D3A4D86}"/>
                  </a:ext>
                </a:extLst>
              </p:cNvPr>
              <p:cNvSpPr/>
              <p:nvPr/>
            </p:nvSpPr>
            <p:spPr>
              <a:xfrm>
                <a:off x="0" y="0"/>
                <a:ext cx="5142918" cy="645230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0900FC2-6CBD-4691-B42D-0A601C6256EB}"/>
                  </a:ext>
                </a:extLst>
              </p:cNvPr>
              <p:cNvSpPr txBox="1"/>
              <p:nvPr/>
            </p:nvSpPr>
            <p:spPr>
              <a:xfrm>
                <a:off x="615825" y="440612"/>
                <a:ext cx="7752968" cy="7694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80"/>
                  </a:lnSpc>
                </a:pPr>
                <a:r>
                  <a:rPr lang="en-US" sz="4800" b="1" spc="480" dirty="0">
                    <a:solidFill>
                      <a:srgbClr val="000000"/>
                    </a:solidFill>
                    <a:latin typeface="Montserrat Classic Bold" panose="02020500000000000000" charset="0"/>
                    <a:ea typeface="微軟正黑體" panose="020B0604030504040204" pitchFamily="34" charset="-120"/>
                  </a:rPr>
                  <a:t>5.</a:t>
                </a:r>
                <a:r>
                  <a:rPr lang="en-US" altLang="zh-TW" sz="4800" b="1" spc="480" dirty="0">
                    <a:solidFill>
                      <a:srgbClr val="000000"/>
                    </a:solidFill>
                    <a:latin typeface="Montserrat Classic Bold" panose="02020500000000000000" charset="0"/>
                    <a:ea typeface="微軟正黑體" panose="020B0604030504040204" pitchFamily="34" charset="-120"/>
                  </a:rPr>
                  <a:t>Petit Gateau</a:t>
                </a:r>
                <a:endParaRPr lang="en-US" sz="4800" b="1" spc="480" dirty="0">
                  <a:solidFill>
                    <a:srgbClr val="000000"/>
                  </a:solidFill>
                  <a:latin typeface="Montserrat Classic Bold" panose="02020500000000000000" charset="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28" name="TextBox 21">
            <a:extLst>
              <a:ext uri="{FF2B5EF4-FFF2-40B4-BE49-F238E27FC236}">
                <a16:creationId xmlns:a16="http://schemas.microsoft.com/office/drawing/2014/main" id="{1393B176-7907-4F18-BF02-15B6B36747AF}"/>
              </a:ext>
            </a:extLst>
          </p:cNvPr>
          <p:cNvSpPr txBox="1"/>
          <p:nvPr/>
        </p:nvSpPr>
        <p:spPr>
          <a:xfrm>
            <a:off x="1546037" y="4407580"/>
            <a:ext cx="6641458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zh-TW" altLang="en-US" sz="4000" spc="25" dirty="0">
                <a:latin typeface="Montserrat Light" panose="02020500000000000000" charset="0"/>
                <a:ea typeface="微軟正黑體" panose="020B0604030504040204" pitchFamily="34" charset="-120"/>
              </a:rPr>
              <a:t>有引導向下滑動的資訊</a:t>
            </a:r>
            <a:endParaRPr lang="en-US" altLang="zh-TW" sz="4000" spc="25" dirty="0">
              <a:latin typeface="Montserrat Light" panose="02020500000000000000" charset="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zh-TW" altLang="en-US" sz="4000" spc="25" dirty="0">
                <a:latin typeface="Montserrat Light" panose="02020500000000000000" charset="0"/>
                <a:ea typeface="微軟正黑體" panose="020B0604030504040204" pitchFamily="34" charset="-120"/>
              </a:rPr>
              <a:t>以名片的樣式呈現商品</a:t>
            </a:r>
            <a:endParaRPr lang="en-US" altLang="zh-TW" sz="4000" spc="25" dirty="0">
              <a:latin typeface="Montserrat Light" panose="02020500000000000000" charset="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altLang="zh-TW" sz="4000" spc="25" dirty="0">
                <a:latin typeface="Montserrat Light" panose="02020500000000000000" charset="0"/>
                <a:ea typeface="微軟正黑體" panose="020B0604030504040204" pitchFamily="34" charset="-120"/>
              </a:rPr>
              <a:t>New/</a:t>
            </a:r>
            <a:r>
              <a:rPr lang="en-US" altLang="zh-TW" sz="4000" spc="25" dirty="0" err="1">
                <a:latin typeface="Montserrat Light" panose="02020500000000000000" charset="0"/>
                <a:ea typeface="微軟正黑體" panose="020B0604030504040204" pitchFamily="34" charset="-120"/>
              </a:rPr>
              <a:t>Freeshipping</a:t>
            </a:r>
            <a:r>
              <a:rPr lang="zh-TW" altLang="en-US" sz="4000" spc="25" dirty="0">
                <a:latin typeface="Montserrat Light" panose="02020500000000000000" charset="0"/>
                <a:ea typeface="微軟正黑體" panose="020B0604030504040204" pitchFamily="34" charset="-120"/>
              </a:rPr>
              <a:t>的動態方塊在做切換</a:t>
            </a:r>
            <a:endParaRPr lang="en-US" sz="4000" spc="25" dirty="0">
              <a:latin typeface="Montserrat Light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10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535175D3-4FB4-435A-8E90-C06FEDA77AA4}"/>
              </a:ext>
            </a:extLst>
          </p:cNvPr>
          <p:cNvGrpSpPr/>
          <p:nvPr/>
        </p:nvGrpSpPr>
        <p:grpSpPr>
          <a:xfrm>
            <a:off x="1114805" y="2752853"/>
            <a:ext cx="7652095" cy="4839227"/>
            <a:chOff x="1081893" y="3665656"/>
            <a:chExt cx="7652095" cy="4839227"/>
          </a:xfrm>
        </p:grpSpPr>
        <p:sp>
          <p:nvSpPr>
            <p:cNvPr id="11" name="AutoShape 11"/>
            <p:cNvSpPr/>
            <p:nvPr/>
          </p:nvSpPr>
          <p:spPr>
            <a:xfrm>
              <a:off x="4876800" y="3665656"/>
              <a:ext cx="3857188" cy="4839227"/>
            </a:xfrm>
            <a:prstGeom prst="rect">
              <a:avLst/>
            </a:prstGeom>
            <a:solidFill>
              <a:schemeClr val="tx1"/>
            </a:solidFill>
          </p:spPr>
          <p:txBody>
            <a:bodyPr/>
            <a:lstStyle/>
            <a:p>
              <a:endParaRPr lang="zh-TW" altLang="en-US" dirty="0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1081893" y="3665656"/>
              <a:ext cx="4319056" cy="4839227"/>
              <a:chOff x="0" y="0"/>
              <a:chExt cx="5758742" cy="6452303"/>
            </a:xfrm>
          </p:grpSpPr>
          <p:sp>
            <p:nvSpPr>
              <p:cNvPr id="7" name="AutoShape 7"/>
              <p:cNvSpPr/>
              <p:nvPr/>
            </p:nvSpPr>
            <p:spPr>
              <a:xfrm>
                <a:off x="0" y="0"/>
                <a:ext cx="5142918" cy="645230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615825" y="440612"/>
                <a:ext cx="5142917" cy="7694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80"/>
                  </a:lnSpc>
                </a:pPr>
                <a:r>
                  <a:rPr lang="en-US" altLang="zh-TW" sz="4800" b="1" spc="480" dirty="0">
                    <a:solidFill>
                      <a:schemeClr val="bg1"/>
                    </a:solidFill>
                    <a:latin typeface="Montserrat Classic Bold" panose="02020500000000000000" charset="0"/>
                    <a:ea typeface="微軟正黑體" panose="020B0604030504040204" pitchFamily="34" charset="-120"/>
                  </a:rPr>
                  <a:t>7.Preview</a:t>
                </a:r>
                <a:endParaRPr lang="en-US" sz="4800" b="1" spc="480" dirty="0">
                  <a:solidFill>
                    <a:schemeClr val="bg1"/>
                  </a:solidFill>
                  <a:latin typeface="Montserrat Classic Bold" panose="02020500000000000000" charset="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41290EB-3BB9-4D44-99C9-C4BE2E68947C}"/>
              </a:ext>
            </a:extLst>
          </p:cNvPr>
          <p:cNvGrpSpPr/>
          <p:nvPr/>
        </p:nvGrpSpPr>
        <p:grpSpPr>
          <a:xfrm>
            <a:off x="9502270" y="2752853"/>
            <a:ext cx="7627478" cy="4839227"/>
            <a:chOff x="9259910" y="3665656"/>
            <a:chExt cx="7627478" cy="4839227"/>
          </a:xfrm>
        </p:grpSpPr>
        <p:sp>
          <p:nvSpPr>
            <p:cNvPr id="15" name="AutoShape 15"/>
            <p:cNvSpPr/>
            <p:nvPr/>
          </p:nvSpPr>
          <p:spPr>
            <a:xfrm>
              <a:off x="13030200" y="3665656"/>
              <a:ext cx="3857188" cy="48392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sp>
        <p:grpSp>
          <p:nvGrpSpPr>
            <p:cNvPr id="18" name="Group 18"/>
            <p:cNvGrpSpPr/>
            <p:nvPr/>
          </p:nvGrpSpPr>
          <p:grpSpPr>
            <a:xfrm>
              <a:off x="9259910" y="3665656"/>
              <a:ext cx="5890130" cy="4839227"/>
              <a:chOff x="0" y="0"/>
              <a:chExt cx="7853509" cy="6452303"/>
            </a:xfrm>
          </p:grpSpPr>
          <p:sp>
            <p:nvSpPr>
              <p:cNvPr id="19" name="AutoShape 19"/>
              <p:cNvSpPr/>
              <p:nvPr/>
            </p:nvSpPr>
            <p:spPr>
              <a:xfrm>
                <a:off x="0" y="0"/>
                <a:ext cx="5142918" cy="645230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657347" y="386088"/>
                <a:ext cx="7196162" cy="7694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80"/>
                  </a:lnSpc>
                </a:pPr>
                <a:r>
                  <a:rPr lang="en-US" altLang="zh-TW" sz="4800" spc="480" dirty="0">
                    <a:latin typeface="Montserrat Classic Bold" panose="02020500000000000000" charset="0"/>
                    <a:ea typeface="微軟正黑體" panose="020B0604030504040204" pitchFamily="34" charset="-120"/>
                  </a:rPr>
                  <a:t>8.Merchandise</a:t>
                </a:r>
                <a:endParaRPr lang="en-US" sz="4800" spc="480" dirty="0">
                  <a:latin typeface="Montserrat Classic Bold" panose="02020500000000000000" charset="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BE2C0DF4-976E-480D-9C26-39C5E3BDA1BD}"/>
              </a:ext>
            </a:extLst>
          </p:cNvPr>
          <p:cNvSpPr/>
          <p:nvPr/>
        </p:nvSpPr>
        <p:spPr>
          <a:xfrm>
            <a:off x="1485502" y="4208534"/>
            <a:ext cx="68202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相片幻燈片</a:t>
            </a:r>
            <a:endParaRPr lang="en-US" altLang="zh-TW" sz="4000" dirty="0">
              <a:solidFill>
                <a:schemeClr val="bg1"/>
              </a:solidFill>
              <a:latin typeface="Montserrat Light" panose="02020500000000000000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</a:rPr>
              <a:t>使用</a:t>
            </a:r>
            <a:r>
              <a:rPr lang="en-US" altLang="zh-TW" sz="40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</a:rPr>
              <a:t>Slider</a:t>
            </a:r>
            <a:r>
              <a:rPr lang="zh-TW" altLang="en-US" sz="40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</a:rPr>
              <a:t>，點選文字，會出現相對應的商品資訊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015AEC0-4304-44A4-B7D0-4A9F9891CEAE}"/>
              </a:ext>
            </a:extLst>
          </p:cNvPr>
          <p:cNvSpPr/>
          <p:nvPr/>
        </p:nvSpPr>
        <p:spPr>
          <a:xfrm>
            <a:off x="10033278" y="4348964"/>
            <a:ext cx="716203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商品以名片的方式呈現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運用</a:t>
            </a:r>
            <a:r>
              <a:rPr lang="en-US" altLang="zh-TW" sz="4000" dirty="0"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AOS</a:t>
            </a:r>
            <a:r>
              <a:rPr lang="zh-TW" altLang="en-US" sz="4000" dirty="0"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滾動框架的技巧，讓商品名片淡出或淡入</a:t>
            </a:r>
          </a:p>
        </p:txBody>
      </p:sp>
    </p:spTree>
    <p:extLst>
      <p:ext uri="{BB962C8B-B14F-4D97-AF65-F5344CB8AC3E}">
        <p14:creationId xmlns:p14="http://schemas.microsoft.com/office/powerpoint/2010/main" val="201246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41290EB-3BB9-4D44-99C9-C4BE2E68947C}"/>
              </a:ext>
            </a:extLst>
          </p:cNvPr>
          <p:cNvGrpSpPr/>
          <p:nvPr/>
        </p:nvGrpSpPr>
        <p:grpSpPr>
          <a:xfrm>
            <a:off x="9502270" y="2752853"/>
            <a:ext cx="7627478" cy="4839227"/>
            <a:chOff x="9259910" y="3665656"/>
            <a:chExt cx="7627478" cy="4839227"/>
          </a:xfrm>
        </p:grpSpPr>
        <p:sp>
          <p:nvSpPr>
            <p:cNvPr id="15" name="AutoShape 15"/>
            <p:cNvSpPr/>
            <p:nvPr/>
          </p:nvSpPr>
          <p:spPr>
            <a:xfrm>
              <a:off x="13030200" y="3665656"/>
              <a:ext cx="3857188" cy="4839227"/>
            </a:xfrm>
            <a:prstGeom prst="rect">
              <a:avLst/>
            </a:prstGeom>
            <a:solidFill>
              <a:srgbClr val="000000"/>
            </a:solidFill>
          </p:spPr>
        </p:sp>
        <p:grpSp>
          <p:nvGrpSpPr>
            <p:cNvPr id="18" name="Group 18"/>
            <p:cNvGrpSpPr/>
            <p:nvPr/>
          </p:nvGrpSpPr>
          <p:grpSpPr>
            <a:xfrm>
              <a:off x="9259910" y="3665656"/>
              <a:ext cx="4823329" cy="4839227"/>
              <a:chOff x="0" y="0"/>
              <a:chExt cx="6431107" cy="6452303"/>
            </a:xfrm>
          </p:grpSpPr>
          <p:sp>
            <p:nvSpPr>
              <p:cNvPr id="19" name="AutoShape 19"/>
              <p:cNvSpPr/>
              <p:nvPr/>
            </p:nvSpPr>
            <p:spPr>
              <a:xfrm>
                <a:off x="0" y="0"/>
                <a:ext cx="5142918" cy="6452303"/>
              </a:xfrm>
              <a:prstGeom prst="rect">
                <a:avLst/>
              </a:pr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657347" y="386088"/>
                <a:ext cx="5773760" cy="7694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80"/>
                  </a:lnSpc>
                </a:pPr>
                <a:r>
                  <a:rPr lang="en-US" sz="4800" spc="480" dirty="0">
                    <a:solidFill>
                      <a:schemeClr val="bg1"/>
                    </a:solidFill>
                    <a:latin typeface="Montserrat Classic Bold" panose="02020500000000000000" charset="0"/>
                    <a:ea typeface="微軟正黑體" panose="020B0604030504040204" pitchFamily="34" charset="-120"/>
                  </a:rPr>
                  <a:t>10.Log in</a:t>
                </a:r>
              </a:p>
            </p:txBody>
          </p:sp>
        </p:grp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0AAAAB8-9F51-4119-B942-4AE05D95DF65}"/>
              </a:ext>
            </a:extLst>
          </p:cNvPr>
          <p:cNvGrpSpPr/>
          <p:nvPr/>
        </p:nvGrpSpPr>
        <p:grpSpPr>
          <a:xfrm>
            <a:off x="1114805" y="2752853"/>
            <a:ext cx="7542983" cy="4839227"/>
            <a:chOff x="1081893" y="3665656"/>
            <a:chExt cx="7542983" cy="4839227"/>
          </a:xfrm>
        </p:grpSpPr>
        <p:sp>
          <p:nvSpPr>
            <p:cNvPr id="24" name="AutoShape 11">
              <a:extLst>
                <a:ext uri="{FF2B5EF4-FFF2-40B4-BE49-F238E27FC236}">
                  <a16:creationId xmlns:a16="http://schemas.microsoft.com/office/drawing/2014/main" id="{6887B510-CAD8-4218-8F40-91A231665236}"/>
                </a:ext>
              </a:extLst>
            </p:cNvPr>
            <p:cNvSpPr/>
            <p:nvPr/>
          </p:nvSpPr>
          <p:spPr>
            <a:xfrm>
              <a:off x="4767688" y="3665656"/>
              <a:ext cx="3857188" cy="48392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TW" altLang="en-US" dirty="0"/>
            </a:p>
          </p:txBody>
        </p:sp>
        <p:grpSp>
          <p:nvGrpSpPr>
            <p:cNvPr id="17" name="Group 6">
              <a:extLst>
                <a:ext uri="{FF2B5EF4-FFF2-40B4-BE49-F238E27FC236}">
                  <a16:creationId xmlns:a16="http://schemas.microsoft.com/office/drawing/2014/main" id="{8388E29B-316B-403D-ABB2-5738D269016A}"/>
                </a:ext>
              </a:extLst>
            </p:cNvPr>
            <p:cNvGrpSpPr/>
            <p:nvPr/>
          </p:nvGrpSpPr>
          <p:grpSpPr>
            <a:xfrm>
              <a:off x="1081893" y="3665656"/>
              <a:ext cx="6276594" cy="4839227"/>
              <a:chOff x="0" y="0"/>
              <a:chExt cx="8368793" cy="6452303"/>
            </a:xfrm>
          </p:grpSpPr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FC5BEC78-5302-49C8-A1E9-31C43D3A4D86}"/>
                  </a:ext>
                </a:extLst>
              </p:cNvPr>
              <p:cNvSpPr/>
              <p:nvPr/>
            </p:nvSpPr>
            <p:spPr>
              <a:xfrm>
                <a:off x="0" y="0"/>
                <a:ext cx="5142918" cy="645230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50900FC2-6CBD-4691-B42D-0A601C6256EB}"/>
                  </a:ext>
                </a:extLst>
              </p:cNvPr>
              <p:cNvSpPr txBox="1"/>
              <p:nvPr/>
            </p:nvSpPr>
            <p:spPr>
              <a:xfrm>
                <a:off x="615825" y="440612"/>
                <a:ext cx="7752968" cy="7694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80"/>
                  </a:lnSpc>
                </a:pPr>
                <a:r>
                  <a:rPr lang="en-US" sz="4800" b="1" spc="480" dirty="0">
                    <a:solidFill>
                      <a:srgbClr val="000000"/>
                    </a:solidFill>
                    <a:latin typeface="Montserrat Classic Bold" panose="02020500000000000000" charset="0"/>
                    <a:ea typeface="微軟正黑體" panose="020B0604030504040204" pitchFamily="34" charset="-120"/>
                  </a:rPr>
                  <a:t>9.About Us</a:t>
                </a:r>
              </a:p>
            </p:txBody>
          </p:sp>
        </p:grp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807F073A-BA37-4337-81A1-93CEECD6C11D}"/>
              </a:ext>
            </a:extLst>
          </p:cNvPr>
          <p:cNvSpPr/>
          <p:nvPr/>
        </p:nvSpPr>
        <p:spPr>
          <a:xfrm>
            <a:off x="1412654" y="4152900"/>
            <a:ext cx="682029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簡述期末專案有區塊，可察看前端心得、後端心得、連絡我們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點擊組員的照片可連結至心得</a:t>
            </a:r>
            <a:endParaRPr lang="en-US" altLang="zh-TW" sz="3200" dirty="0">
              <a:latin typeface="Montserrat Light" panose="02020500000000000000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以信件打開的動畫呈現且帶入信紙，信紙是用</a:t>
            </a:r>
            <a:r>
              <a:rPr lang="en-US" altLang="zh-TW" sz="3200" dirty="0"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form</a:t>
            </a:r>
            <a:r>
              <a:rPr lang="zh-TW" altLang="en-US" sz="3200" dirty="0"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來寫，信紙上有</a:t>
            </a:r>
            <a:r>
              <a:rPr lang="en-US" altLang="zh-TW" sz="3200" dirty="0"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input</a:t>
            </a:r>
            <a:r>
              <a:rPr lang="zh-TW" altLang="en-US" sz="3200" dirty="0"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可填入意見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8708A95-DE95-48F4-A1AD-EACA1070537B}"/>
              </a:ext>
            </a:extLst>
          </p:cNvPr>
          <p:cNvSpPr/>
          <p:nvPr/>
        </p:nvSpPr>
        <p:spPr>
          <a:xfrm>
            <a:off x="9816440" y="4152900"/>
            <a:ext cx="68202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使用</a:t>
            </a:r>
            <a:r>
              <a:rPr lang="en-US" altLang="zh-TW" sz="3200" dirty="0" err="1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css</a:t>
            </a:r>
            <a:r>
              <a:rPr lang="zh-TW" altLang="en-US" sz="32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及</a:t>
            </a:r>
            <a:r>
              <a:rPr lang="en-US" altLang="zh-TW" sz="3200" dirty="0" err="1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javascript</a:t>
            </a:r>
            <a:r>
              <a:rPr lang="zh-TW" altLang="en-US" sz="32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將登入及註冊呈現在同一個頁面上，運用上下拉動的方式</a:t>
            </a:r>
          </a:p>
        </p:txBody>
      </p:sp>
    </p:spTree>
    <p:extLst>
      <p:ext uri="{BB962C8B-B14F-4D97-AF65-F5344CB8AC3E}">
        <p14:creationId xmlns:p14="http://schemas.microsoft.com/office/powerpoint/2010/main" val="290250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535175D3-4FB4-435A-8E90-C06FEDA77AA4}"/>
              </a:ext>
            </a:extLst>
          </p:cNvPr>
          <p:cNvGrpSpPr/>
          <p:nvPr/>
        </p:nvGrpSpPr>
        <p:grpSpPr>
          <a:xfrm>
            <a:off x="1114805" y="2752853"/>
            <a:ext cx="7652095" cy="4839227"/>
            <a:chOff x="1081893" y="3665656"/>
            <a:chExt cx="7652095" cy="4839227"/>
          </a:xfrm>
        </p:grpSpPr>
        <p:sp>
          <p:nvSpPr>
            <p:cNvPr id="11" name="AutoShape 11"/>
            <p:cNvSpPr/>
            <p:nvPr/>
          </p:nvSpPr>
          <p:spPr>
            <a:xfrm>
              <a:off x="4876800" y="3665656"/>
              <a:ext cx="3857188" cy="4839227"/>
            </a:xfrm>
            <a:prstGeom prst="rect">
              <a:avLst/>
            </a:prstGeom>
            <a:solidFill>
              <a:schemeClr val="tx1"/>
            </a:solidFill>
          </p:spPr>
          <p:txBody>
            <a:bodyPr/>
            <a:lstStyle/>
            <a:p>
              <a:endParaRPr lang="zh-TW" altLang="en-US" dirty="0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1081893" y="3665656"/>
              <a:ext cx="5438395" cy="4839227"/>
              <a:chOff x="0" y="0"/>
              <a:chExt cx="7251194" cy="6452303"/>
            </a:xfrm>
          </p:grpSpPr>
          <p:sp>
            <p:nvSpPr>
              <p:cNvPr id="7" name="AutoShape 7"/>
              <p:cNvSpPr/>
              <p:nvPr/>
            </p:nvSpPr>
            <p:spPr>
              <a:xfrm>
                <a:off x="0" y="0"/>
                <a:ext cx="5142918" cy="645230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615825" y="440612"/>
                <a:ext cx="6635369" cy="7694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80"/>
                  </a:lnSpc>
                </a:pPr>
                <a:r>
                  <a:rPr lang="en-US" altLang="zh-TW" sz="4800" b="1" spc="480" dirty="0">
                    <a:solidFill>
                      <a:schemeClr val="bg1"/>
                    </a:solidFill>
                    <a:latin typeface="Montserrat Classic Bold" panose="02020500000000000000" charset="0"/>
                    <a:ea typeface="微軟正黑體" panose="020B0604030504040204" pitchFamily="34" charset="-120"/>
                  </a:rPr>
                  <a:t>11.</a:t>
                </a:r>
                <a:r>
                  <a:rPr lang="zh-TW" altLang="en-US" sz="4800" b="1" spc="480" dirty="0">
                    <a:solidFill>
                      <a:schemeClr val="bg1"/>
                    </a:solidFill>
                    <a:latin typeface="Montserrat Classic Bold" panose="02020500000000000000" charset="0"/>
                    <a:ea typeface="微軟正黑體" panose="020B0604030504040204" pitchFamily="34" charset="-120"/>
                  </a:rPr>
                  <a:t>回到網頁頂端</a:t>
                </a:r>
                <a:endParaRPr lang="en-US" sz="4800" b="1" spc="480" dirty="0">
                  <a:solidFill>
                    <a:schemeClr val="bg1"/>
                  </a:solidFill>
                  <a:latin typeface="Montserrat Classic Bold" panose="02020500000000000000" charset="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BE2C0DF4-976E-480D-9C26-39C5E3BDA1BD}"/>
              </a:ext>
            </a:extLst>
          </p:cNvPr>
          <p:cNvSpPr/>
          <p:nvPr/>
        </p:nvSpPr>
        <p:spPr>
          <a:xfrm>
            <a:off x="1485502" y="4208534"/>
            <a:ext cx="682029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網頁的右下角有藍色的箭頭可以點擊，回到網頁頂端</a:t>
            </a:r>
            <a:endParaRPr lang="zh-TW" altLang="en-US" sz="4000" dirty="0">
              <a:solidFill>
                <a:schemeClr val="bg1"/>
              </a:solidFill>
              <a:latin typeface="Montserrat Light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052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745281">
            <a:off x="804111" y="-4450618"/>
            <a:ext cx="21627436" cy="10234229"/>
          </a:xfrm>
          <a:prstGeom prst="rect">
            <a:avLst/>
          </a:prstGeom>
          <a:solidFill>
            <a:srgbClr val="000000">
              <a:alpha val="9803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2781841" y="1593762"/>
            <a:ext cx="12724317" cy="709947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4" name="Group 4"/>
          <p:cNvGrpSpPr/>
          <p:nvPr/>
        </p:nvGrpSpPr>
        <p:grpSpPr>
          <a:xfrm>
            <a:off x="3622582" y="4605603"/>
            <a:ext cx="11042836" cy="1909497"/>
            <a:chOff x="0" y="1713924"/>
            <a:chExt cx="14723782" cy="2545996"/>
          </a:xfrm>
        </p:grpSpPr>
        <p:sp>
          <p:nvSpPr>
            <p:cNvPr id="5" name="TextBox 5"/>
            <p:cNvSpPr txBox="1"/>
            <p:nvPr/>
          </p:nvSpPr>
          <p:spPr>
            <a:xfrm>
              <a:off x="0" y="1713924"/>
              <a:ext cx="14723782" cy="2545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40"/>
                </a:lnSpc>
              </a:pPr>
              <a:r>
                <a:rPr lang="en-US" sz="16000" spc="1520" dirty="0">
                  <a:solidFill>
                    <a:srgbClr val="FFFFFF"/>
                  </a:solidFill>
                  <a:latin typeface="League Gothic"/>
                </a:rPr>
                <a:t>Thank You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54547" y="3414864"/>
              <a:ext cx="14414689" cy="683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endParaRPr lang="en-US" sz="3200" spc="480" dirty="0">
                <a:solidFill>
                  <a:srgbClr val="FFFFFF"/>
                </a:solidFill>
                <a:latin typeface="Montserrat Light"/>
              </a:endParaRPr>
            </a:p>
          </p:txBody>
        </p:sp>
      </p:grpSp>
      <p:sp>
        <p:nvSpPr>
          <p:cNvPr id="7" name="AutoShape 7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" name="AutoShape 8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</p:spTree>
    <p:extLst>
      <p:ext uri="{BB962C8B-B14F-4D97-AF65-F5344CB8AC3E}">
        <p14:creationId xmlns:p14="http://schemas.microsoft.com/office/powerpoint/2010/main" val="275063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F22BADE-302B-438F-BAEF-C1768C7BF66A}"/>
              </a:ext>
            </a:extLst>
          </p:cNvPr>
          <p:cNvSpPr/>
          <p:nvPr/>
        </p:nvSpPr>
        <p:spPr>
          <a:xfrm>
            <a:off x="7543800" y="-190500"/>
            <a:ext cx="6818195" cy="106481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AutoShape 2"/>
          <p:cNvSpPr/>
          <p:nvPr/>
        </p:nvSpPr>
        <p:spPr>
          <a:xfrm>
            <a:off x="7533546" y="-172659"/>
            <a:ext cx="6812898" cy="10750646"/>
          </a:xfrm>
          <a:prstGeom prst="rect">
            <a:avLst/>
          </a:prstGeom>
          <a:solidFill>
            <a:srgbClr val="000000">
              <a:alpha val="4705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219200" y="4762500"/>
            <a:ext cx="5198492" cy="4269759"/>
            <a:chOff x="-35339" y="-9525"/>
            <a:chExt cx="6931322" cy="569301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6895983" cy="5693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7"/>
                </a:lnSpc>
              </a:pPr>
              <a:r>
                <a:rPr lang="zh-TW" altLang="en-US" sz="39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  <a:t>工作內容</a:t>
              </a:r>
              <a:r>
                <a:rPr lang="en-US" altLang="zh-TW" sz="39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  <a:t>—40%</a:t>
              </a:r>
              <a:br>
                <a:rPr lang="en-US" altLang="zh-TW" sz="39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</a:br>
              <a:r>
                <a:rPr lang="en-US" altLang="zh-TW" sz="28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  <a:t>1.about us(</a:t>
              </a:r>
              <a:r>
                <a:rPr lang="zh-TW" altLang="en-US" sz="28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  <a:t>部分</a:t>
              </a:r>
              <a:r>
                <a:rPr lang="en-US" altLang="zh-TW" sz="28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  <a:t>)</a:t>
              </a:r>
            </a:p>
            <a:p>
              <a:pPr>
                <a:lnSpc>
                  <a:spcPts val="4797"/>
                </a:lnSpc>
              </a:pPr>
              <a:r>
                <a:rPr lang="en-US" altLang="zh-TW" sz="28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  <a:t>2.cart(</a:t>
              </a:r>
              <a:r>
                <a:rPr lang="zh-TW" altLang="en-US" sz="28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  <a:t>部分</a:t>
              </a:r>
              <a:r>
                <a:rPr lang="en-US" altLang="zh-TW" sz="28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  <a:t>)</a:t>
              </a:r>
            </a:p>
            <a:p>
              <a:pPr>
                <a:lnSpc>
                  <a:spcPts val="4797"/>
                </a:lnSpc>
              </a:pPr>
              <a:r>
                <a:rPr lang="en-US" altLang="zh-TW" sz="28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  <a:t>3.login/signup(</a:t>
              </a:r>
              <a:r>
                <a:rPr lang="zh-TW" altLang="en-US" sz="28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  <a:t>部分</a:t>
              </a:r>
              <a:r>
                <a:rPr lang="en-US" altLang="zh-TW" sz="28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  <a:t>)</a:t>
              </a:r>
            </a:p>
            <a:p>
              <a:pPr>
                <a:lnSpc>
                  <a:spcPts val="4797"/>
                </a:lnSpc>
              </a:pPr>
              <a:r>
                <a:rPr lang="en-US" altLang="zh-TW" sz="28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  <a:t>4.</a:t>
              </a:r>
              <a:r>
                <a:rPr lang="zh-TW" altLang="en-US" sz="28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  <a:t>進度報告</a:t>
              </a:r>
              <a:endParaRPr lang="en-US" altLang="zh-TW" sz="2800" spc="429" dirty="0">
                <a:solidFill>
                  <a:srgbClr val="000000"/>
                </a:solidFill>
                <a:latin typeface="Montserrat Light" panose="02020500000000000000" charset="0"/>
                <a:ea typeface="微軟正黑體" panose="020B0604030504040204" pitchFamily="34" charset="-120"/>
              </a:endParaRPr>
            </a:p>
            <a:p>
              <a:pPr>
                <a:lnSpc>
                  <a:spcPts val="4797"/>
                </a:lnSpc>
              </a:pPr>
              <a:r>
                <a:rPr lang="en-US" altLang="zh-TW" sz="28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  <a:t>5.</a:t>
              </a:r>
              <a:r>
                <a:rPr lang="zh-TW" altLang="en-US" sz="28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  <a:t>說明文件</a:t>
              </a:r>
              <a:endParaRPr lang="en-US" altLang="zh-TW" sz="2800" spc="429" dirty="0">
                <a:solidFill>
                  <a:srgbClr val="000000"/>
                </a:solidFill>
                <a:latin typeface="Montserrat Light" panose="02020500000000000000" charset="0"/>
                <a:ea typeface="微軟正黑體" panose="020B0604030504040204" pitchFamily="34" charset="-120"/>
              </a:endParaRPr>
            </a:p>
            <a:p>
              <a:pPr>
                <a:lnSpc>
                  <a:spcPts val="4797"/>
                </a:lnSpc>
              </a:pPr>
              <a:r>
                <a:rPr lang="en-US" altLang="zh-TW" sz="28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  <a:t>6.PPT</a:t>
              </a:r>
              <a:endParaRPr lang="en-US" sz="3900" spc="429" dirty="0">
                <a:solidFill>
                  <a:srgbClr val="000000"/>
                </a:solidFill>
                <a:latin typeface="Montserrat Light" panose="02020500000000000000" charset="0"/>
                <a:ea typeface="微軟正黑體" panose="020B0604030504040204" pitchFamily="34" charset="-12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35339" y="966523"/>
              <a:ext cx="6895983" cy="676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spc="30" dirty="0">
                <a:solidFill>
                  <a:srgbClr val="000000"/>
                </a:solidFill>
                <a:latin typeface="Montserrat Light" panose="02020500000000000000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29400" y="822816"/>
            <a:ext cx="6596594" cy="1125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50"/>
              </a:lnSpc>
            </a:pPr>
            <a:r>
              <a:rPr lang="zh-TW" altLang="en-US" sz="6600" b="1" spc="27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邱韻玟</a:t>
            </a:r>
            <a:r>
              <a:rPr lang="en-US" altLang="zh-TW" sz="4800" spc="270" dirty="0">
                <a:solidFill>
                  <a:srgbClr val="000000"/>
                </a:solidFill>
                <a:latin typeface="League Gothic" panose="02020500000000000000" charset="0"/>
                <a:ea typeface="微軟正黑體" panose="020B0604030504040204" pitchFamily="34" charset="-120"/>
              </a:rPr>
              <a:t>10844145</a:t>
            </a:r>
            <a:endParaRPr lang="en-US" sz="7200" spc="270" dirty="0">
              <a:solidFill>
                <a:srgbClr val="000000"/>
              </a:solidFill>
              <a:latin typeface="League Gothic" panose="02020500000000000000" charset="0"/>
              <a:ea typeface="微軟正黑體" panose="020B0604030504040204" pitchFamily="34" charset="-120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9" name="AutoShape 9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CCBF480-356A-48B5-A2E8-3B2A4C4AAD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/>
        </p:blipFill>
        <p:spPr>
          <a:xfrm>
            <a:off x="10939995" y="1793567"/>
            <a:ext cx="6818195" cy="6818195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081CE88-798B-40E8-BA5D-F6342FEF9555}"/>
              </a:ext>
            </a:extLst>
          </p:cNvPr>
          <p:cNvSpPr/>
          <p:nvPr/>
        </p:nvSpPr>
        <p:spPr>
          <a:xfrm>
            <a:off x="4312302" y="-114300"/>
            <a:ext cx="6812898" cy="117729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AutoShape 2"/>
          <p:cNvSpPr/>
          <p:nvPr/>
        </p:nvSpPr>
        <p:spPr>
          <a:xfrm>
            <a:off x="4312302" y="-349346"/>
            <a:ext cx="6812898" cy="10750646"/>
          </a:xfrm>
          <a:prstGeom prst="rect">
            <a:avLst/>
          </a:prstGeom>
          <a:solidFill>
            <a:schemeClr val="bg2">
              <a:alpha val="4705"/>
            </a:schemeClr>
          </a:solidFill>
        </p:spPr>
      </p:sp>
      <p:grpSp>
        <p:nvGrpSpPr>
          <p:cNvPr id="3" name="Group 3"/>
          <p:cNvGrpSpPr/>
          <p:nvPr/>
        </p:nvGrpSpPr>
        <p:grpSpPr>
          <a:xfrm>
            <a:off x="12649200" y="5444270"/>
            <a:ext cx="5171988" cy="2423099"/>
            <a:chOff x="0" y="-9525"/>
            <a:chExt cx="6895983" cy="3230799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6895983" cy="3230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7"/>
                </a:lnSpc>
              </a:pPr>
              <a:r>
                <a:rPr lang="zh-TW" altLang="en-US" sz="39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  <a:t>工作內容</a:t>
              </a:r>
              <a:r>
                <a:rPr lang="en-US" altLang="zh-TW" sz="39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  <a:t>—60%</a:t>
              </a:r>
              <a:br>
                <a:rPr lang="en-US" altLang="zh-TW" sz="39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</a:br>
              <a:r>
                <a:rPr lang="en-US" altLang="zh-TW" sz="28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  <a:t>1.products</a:t>
              </a:r>
            </a:p>
            <a:p>
              <a:pPr>
                <a:lnSpc>
                  <a:spcPts val="4797"/>
                </a:lnSpc>
              </a:pPr>
              <a:r>
                <a:rPr lang="en-US" sz="28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  <a:t>2.Preview</a:t>
              </a:r>
            </a:p>
            <a:p>
              <a:pPr>
                <a:lnSpc>
                  <a:spcPts val="4797"/>
                </a:lnSpc>
              </a:pPr>
              <a:r>
                <a:rPr lang="en-US" sz="2800" spc="429" dirty="0">
                  <a:solidFill>
                    <a:srgbClr val="000000"/>
                  </a:solidFill>
                  <a:latin typeface="Montserrat Light" panose="02020500000000000000" charset="0"/>
                  <a:ea typeface="微軟正黑體" panose="020B0604030504040204" pitchFamily="34" charset="-120"/>
                </a:rPr>
                <a:t>3.merchandise</a:t>
              </a:r>
              <a:endParaRPr lang="en-US" sz="3900" spc="429" dirty="0">
                <a:solidFill>
                  <a:srgbClr val="000000"/>
                </a:solidFill>
                <a:latin typeface="Montserrat Light" panose="02020500000000000000" charset="0"/>
                <a:ea typeface="微軟正黑體" panose="020B0604030504040204" pitchFamily="34" charset="-12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46451"/>
              <a:ext cx="6895983" cy="676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spc="30" dirty="0">
                <a:solidFill>
                  <a:srgbClr val="000000"/>
                </a:solidFill>
                <a:latin typeface="Montserrat Light" panose="02020500000000000000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257800" y="870922"/>
            <a:ext cx="659659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50"/>
              </a:lnSpc>
            </a:pPr>
            <a:r>
              <a:rPr lang="zh-TW" altLang="en-US" sz="6600" b="1" spc="27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池同發</a:t>
            </a:r>
            <a:r>
              <a:rPr lang="en-US" altLang="zh-TW" sz="4800" spc="270" dirty="0">
                <a:solidFill>
                  <a:srgbClr val="000000"/>
                </a:solidFill>
                <a:latin typeface="League Gothic" panose="02020500000000000000" charset="0"/>
                <a:ea typeface="微軟正黑體" panose="020B0604030504040204" pitchFamily="34" charset="-120"/>
              </a:rPr>
              <a:t>10844172</a:t>
            </a:r>
            <a:endParaRPr lang="en-US" sz="7200" spc="270" dirty="0">
              <a:solidFill>
                <a:srgbClr val="000000"/>
              </a:solidFill>
              <a:latin typeface="League Gothic" panose="02020500000000000000" charset="0"/>
              <a:ea typeface="微軟正黑體" panose="020B0604030504040204" pitchFamily="34" charset="-120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9525000" y="95480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9" name="AutoShape 9"/>
          <p:cNvSpPr/>
          <p:nvPr/>
        </p:nvSpPr>
        <p:spPr>
          <a:xfrm>
            <a:off x="-6858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62FFD48-0840-41C0-B30E-290066B4F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35070"/>
            <a:ext cx="6818400" cy="6818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8871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 rot="1745281">
            <a:off x="-1741212" y="-5110970"/>
            <a:ext cx="24344079" cy="10234229"/>
          </a:xfrm>
          <a:prstGeom prst="rect">
            <a:avLst/>
          </a:prstGeom>
          <a:solidFill>
            <a:schemeClr val="tx1">
              <a:lumMod val="95000"/>
              <a:lumOff val="5000"/>
              <a:alpha val="9803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TextBox 5"/>
          <p:cNvSpPr txBox="1"/>
          <p:nvPr/>
        </p:nvSpPr>
        <p:spPr>
          <a:xfrm rot="5400000" flipH="1">
            <a:off x="12336081" y="4559445"/>
            <a:ext cx="749019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7"/>
              </a:lnSpc>
            </a:pPr>
            <a:r>
              <a:rPr lang="en-US" sz="4800" spc="429" dirty="0">
                <a:solidFill>
                  <a:srgbClr val="000000"/>
                </a:solidFill>
                <a:latin typeface="Montserrat Classic Bold"/>
              </a:rPr>
              <a:t>Black Pastry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120831" y="4867222"/>
            <a:ext cx="8522573" cy="2941559"/>
            <a:chOff x="317491" y="1177083"/>
            <a:chExt cx="11363431" cy="3922079"/>
          </a:xfrm>
        </p:grpSpPr>
        <p:sp>
          <p:nvSpPr>
            <p:cNvPr id="8" name="AutoShape 8"/>
            <p:cNvSpPr/>
            <p:nvPr/>
          </p:nvSpPr>
          <p:spPr>
            <a:xfrm>
              <a:off x="317491" y="1177083"/>
              <a:ext cx="11363431" cy="3090908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634982" y="1848699"/>
              <a:ext cx="10728447" cy="32504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450"/>
                </a:lnSpc>
              </a:pPr>
              <a:r>
                <a:rPr lang="zh-TW" altLang="en-US" sz="4800" b="1" spc="25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網站內容介紹</a:t>
              </a:r>
              <a:endParaRPr lang="en-US" altLang="zh-TW" sz="4800" b="1" spc="2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ts val="9450"/>
                </a:lnSpc>
              </a:pPr>
              <a:r>
                <a:rPr lang="en-US" sz="9000" b="1" spc="27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</p:grpSp>
      <p:sp>
        <p:nvSpPr>
          <p:cNvPr id="14" name="橢圓 13">
            <a:extLst>
              <a:ext uri="{FF2B5EF4-FFF2-40B4-BE49-F238E27FC236}">
                <a16:creationId xmlns:a16="http://schemas.microsoft.com/office/drawing/2014/main" id="{17BE5F56-5AE2-47C8-9B06-E837D28AF20E}"/>
              </a:ext>
            </a:extLst>
          </p:cNvPr>
          <p:cNvSpPr/>
          <p:nvPr/>
        </p:nvSpPr>
        <p:spPr>
          <a:xfrm>
            <a:off x="3886200" y="2183231"/>
            <a:ext cx="3505200" cy="20606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spc="270" dirty="0">
                <a:solidFill>
                  <a:srgbClr val="FFFFFF"/>
                </a:solidFill>
                <a:latin typeface="League Gothic"/>
              </a:rPr>
              <a:t>Part2</a:t>
            </a:r>
            <a:endParaRPr lang="zh-TW" altLang="en-US" sz="72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3BC4607-C6A5-4FA9-BF19-9F039F851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46" y="4533900"/>
            <a:ext cx="6188518" cy="60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4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7">
            <a:extLst>
              <a:ext uri="{FF2B5EF4-FFF2-40B4-BE49-F238E27FC236}">
                <a16:creationId xmlns:a16="http://schemas.microsoft.com/office/drawing/2014/main" id="{C864FCDF-91CC-4D51-BB21-64B3AD23862B}"/>
              </a:ext>
            </a:extLst>
          </p:cNvPr>
          <p:cNvSpPr/>
          <p:nvPr/>
        </p:nvSpPr>
        <p:spPr>
          <a:xfrm rot="1763888">
            <a:off x="-417752" y="-4922723"/>
            <a:ext cx="24994223" cy="10962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2781841" y="1593762"/>
            <a:ext cx="12724317" cy="709947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TextBox 5"/>
          <p:cNvSpPr txBox="1"/>
          <p:nvPr/>
        </p:nvSpPr>
        <p:spPr>
          <a:xfrm>
            <a:off x="3622581" y="1651694"/>
            <a:ext cx="11042836" cy="161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40"/>
              </a:lnSpc>
            </a:pPr>
            <a:r>
              <a:rPr lang="en-US" altLang="zh-TW" sz="7200" spc="1520" dirty="0">
                <a:solidFill>
                  <a:srgbClr val="FFFFFF"/>
                </a:solidFill>
                <a:latin typeface="Montserrat Classic Bold" panose="02020500000000000000" charset="0"/>
                <a:ea typeface="微軟正黑體" panose="020B0604030504040204" pitchFamily="34" charset="-120"/>
              </a:rPr>
              <a:t>---</a:t>
            </a:r>
            <a:r>
              <a:rPr lang="zh-TW" altLang="en-US" sz="7200" spc="1520" dirty="0">
                <a:solidFill>
                  <a:srgbClr val="FFFFFF"/>
                </a:solidFill>
                <a:latin typeface="Montserrat Classic Bold" panose="02020500000000000000" charset="0"/>
                <a:ea typeface="微軟正黑體" panose="020B0604030504040204" pitchFamily="34" charset="-120"/>
              </a:rPr>
              <a:t>網站介紹</a:t>
            </a:r>
            <a:r>
              <a:rPr lang="en-US" altLang="zh-TW" sz="7200" spc="1520" dirty="0">
                <a:solidFill>
                  <a:srgbClr val="FFFFFF"/>
                </a:solidFill>
                <a:latin typeface="Montserrat Classic Bold" panose="02020500000000000000" charset="0"/>
                <a:ea typeface="微軟正黑體" panose="020B0604030504040204" pitchFamily="34" charset="-120"/>
              </a:rPr>
              <a:t>---</a:t>
            </a:r>
            <a:endParaRPr lang="en-US" sz="7200" spc="1520" dirty="0">
              <a:solidFill>
                <a:srgbClr val="FFFFFF"/>
              </a:solidFill>
              <a:latin typeface="Montserrat Classic Bold" panose="02020500000000000000" charset="0"/>
              <a:ea typeface="微軟正黑體" panose="020B0604030504040204" pitchFamily="34" charset="-12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57600" y="3547155"/>
            <a:ext cx="11388819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</a:rPr>
              <a:t>Black Pastry</a:t>
            </a:r>
            <a:r>
              <a:rPr lang="zh-TW" altLang="zh-TW" sz="36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</a:rPr>
              <a:t>，</a:t>
            </a:r>
            <a:r>
              <a:rPr lang="en-US" altLang="zh-TW" sz="36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</a:rPr>
              <a:t>pastry</a:t>
            </a:r>
            <a:r>
              <a:rPr lang="zh-TW" altLang="zh-TW" sz="36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</a:rPr>
              <a:t>是精緻糕點的意思，</a:t>
            </a:r>
            <a:r>
              <a:rPr lang="en-US" altLang="zh-TW" sz="36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</a:rPr>
              <a:t>Black</a:t>
            </a:r>
            <a:r>
              <a:rPr lang="zh-TW" altLang="zh-TW" sz="36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</a:rPr>
              <a:t>的話就是黑色，因為我們是幫忙店家做網站，故整體的配色以暗色系為主。販售內容主要都是蛋糕，蛋糕分成</a:t>
            </a:r>
            <a:r>
              <a:rPr lang="en-US" altLang="zh-TW" sz="3600" dirty="0" err="1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</a:rPr>
              <a:t>MirrorGlaze</a:t>
            </a:r>
            <a:r>
              <a:rPr lang="en-US" altLang="zh-TW" sz="36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</a:rPr>
              <a:t>(</a:t>
            </a:r>
            <a:r>
              <a:rPr lang="zh-TW" altLang="zh-TW" sz="36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</a:rPr>
              <a:t>鏡面蛋糕</a:t>
            </a:r>
            <a:r>
              <a:rPr lang="en-US" altLang="zh-TW" sz="36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</a:rPr>
              <a:t>)</a:t>
            </a:r>
            <a:r>
              <a:rPr lang="zh-TW" altLang="zh-TW" sz="36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</a:rPr>
              <a:t>、</a:t>
            </a:r>
            <a:r>
              <a:rPr lang="en-US" altLang="zh-TW" sz="36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</a:rPr>
              <a:t>Petit </a:t>
            </a:r>
            <a:r>
              <a:rPr lang="en-US" altLang="zh-TW" sz="3600" dirty="0" err="1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</a:rPr>
              <a:t>Gateou</a:t>
            </a:r>
            <a:r>
              <a:rPr lang="en-US" altLang="zh-TW" sz="36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</a:rPr>
              <a:t>(</a:t>
            </a:r>
            <a:r>
              <a:rPr lang="zh-TW" altLang="zh-TW" sz="36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</a:rPr>
              <a:t>法文</a:t>
            </a:r>
            <a:r>
              <a:rPr lang="en-US" altLang="zh-TW" sz="36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</a:rPr>
              <a:t>) </a:t>
            </a:r>
            <a:r>
              <a:rPr lang="zh-TW" altLang="zh-TW" sz="36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</a:rPr>
              <a:t>法式小點心，還有一些普遍卻經典的蛋糕跟飲料。整體設計下來，我們希望呈現給大家的是很別緻、有質感的風格，希望網站架設完成後，可以給予店家做為展現他們自家成品的平台。</a:t>
            </a:r>
          </a:p>
        </p:txBody>
      </p:sp>
      <p:sp>
        <p:nvSpPr>
          <p:cNvPr id="7" name="AutoShape 7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" name="AutoShape 8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</p:spTree>
    <p:extLst>
      <p:ext uri="{BB962C8B-B14F-4D97-AF65-F5344CB8AC3E}">
        <p14:creationId xmlns:p14="http://schemas.microsoft.com/office/powerpoint/2010/main" val="251245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7">
            <a:extLst>
              <a:ext uri="{FF2B5EF4-FFF2-40B4-BE49-F238E27FC236}">
                <a16:creationId xmlns:a16="http://schemas.microsoft.com/office/drawing/2014/main" id="{C864FCDF-91CC-4D51-BB21-64B3AD23862B}"/>
              </a:ext>
            </a:extLst>
          </p:cNvPr>
          <p:cNvSpPr/>
          <p:nvPr/>
        </p:nvSpPr>
        <p:spPr>
          <a:xfrm rot="1763888">
            <a:off x="-417752" y="-4922723"/>
            <a:ext cx="24994223" cy="1096209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2781841" y="1593762"/>
            <a:ext cx="12724317" cy="709947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TextBox 5"/>
          <p:cNvSpPr txBox="1"/>
          <p:nvPr/>
        </p:nvSpPr>
        <p:spPr>
          <a:xfrm>
            <a:off x="3622581" y="1651694"/>
            <a:ext cx="11042836" cy="1571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40"/>
              </a:lnSpc>
            </a:pPr>
            <a:r>
              <a:rPr lang="en-US" altLang="zh-TW" sz="7200" spc="1520" dirty="0">
                <a:solidFill>
                  <a:srgbClr val="FFFFFF"/>
                </a:solidFill>
                <a:latin typeface="Montserrat Classic Bold" panose="02020500000000000000" charset="0"/>
                <a:ea typeface="微軟正黑體" panose="020B0604030504040204" pitchFamily="34" charset="-120"/>
              </a:rPr>
              <a:t>---</a:t>
            </a:r>
            <a:r>
              <a:rPr lang="zh-TW" altLang="en-US" sz="7200" spc="1520" dirty="0">
                <a:solidFill>
                  <a:srgbClr val="FFFFFF"/>
                </a:solidFill>
                <a:latin typeface="Montserrat Classic Bold" panose="02020500000000000000" charset="0"/>
                <a:ea typeface="微軟正黑體" panose="020B0604030504040204" pitchFamily="34" charset="-120"/>
              </a:rPr>
              <a:t>網站之發想過程</a:t>
            </a:r>
            <a:r>
              <a:rPr lang="en-US" altLang="zh-TW" sz="7200" spc="1520" dirty="0">
                <a:solidFill>
                  <a:srgbClr val="FFFFFF"/>
                </a:solidFill>
                <a:latin typeface="Montserrat Classic Bold" panose="02020500000000000000" charset="0"/>
                <a:ea typeface="微軟正黑體" panose="020B0604030504040204" pitchFamily="34" charset="-120"/>
              </a:rPr>
              <a:t>---</a:t>
            </a:r>
            <a:endParaRPr lang="en-US" sz="7200" spc="1520" dirty="0">
              <a:solidFill>
                <a:srgbClr val="FFFFFF"/>
              </a:solidFill>
              <a:latin typeface="Montserrat Classic Bold" panose="02020500000000000000" charset="0"/>
              <a:ea typeface="微軟正黑體" panose="020B0604030504040204" pitchFamily="34" charset="-120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" name="AutoShape 8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BC82B4C-02B9-4540-9418-57AC3F8495BB}"/>
              </a:ext>
            </a:extLst>
          </p:cNvPr>
          <p:cNvSpPr/>
          <p:nvPr/>
        </p:nvSpPr>
        <p:spPr>
          <a:xfrm>
            <a:off x="3390899" y="4097165"/>
            <a:ext cx="11506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4000" kern="1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原先討論時，就想把網站的風格設定為質感，不過想出來的主題，套上質感都覺得相互衝突，直到，組員提出他在馬來西亞打工過的咖啡廳，且老闆也同意我們使用他們的照片及</a:t>
            </a:r>
            <a:r>
              <a:rPr lang="en-US" altLang="zh-TW" sz="4000" kern="1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logo</a:t>
            </a:r>
            <a:r>
              <a:rPr lang="zh-TW" altLang="zh-TW" sz="4000" kern="1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，因此我們就決定以</a:t>
            </a:r>
            <a:r>
              <a:rPr lang="en-US" altLang="zh-TW" sz="4000" kern="1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Black Pastry</a:t>
            </a:r>
            <a:r>
              <a:rPr lang="zh-TW" altLang="zh-TW" sz="4000" kern="100" dirty="0">
                <a:solidFill>
                  <a:schemeClr val="bg1"/>
                </a:solidFill>
                <a:latin typeface="Montserrat Light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為主題。</a:t>
            </a:r>
          </a:p>
        </p:txBody>
      </p:sp>
    </p:spTree>
    <p:extLst>
      <p:ext uri="{BB962C8B-B14F-4D97-AF65-F5344CB8AC3E}">
        <p14:creationId xmlns:p14="http://schemas.microsoft.com/office/powerpoint/2010/main" val="258563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 rot="1745281">
            <a:off x="-1741212" y="-5110970"/>
            <a:ext cx="24344079" cy="10234229"/>
          </a:xfrm>
          <a:prstGeom prst="rect">
            <a:avLst/>
          </a:prstGeom>
          <a:solidFill>
            <a:schemeClr val="tx1">
              <a:lumMod val="95000"/>
              <a:lumOff val="5000"/>
              <a:alpha val="9803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TextBox 5"/>
          <p:cNvSpPr txBox="1"/>
          <p:nvPr/>
        </p:nvSpPr>
        <p:spPr>
          <a:xfrm rot="-5400000">
            <a:off x="-2428550" y="4835724"/>
            <a:ext cx="749019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7"/>
              </a:lnSpc>
            </a:pPr>
            <a:r>
              <a:rPr lang="en-US" sz="4800" spc="429" dirty="0">
                <a:solidFill>
                  <a:srgbClr val="000000"/>
                </a:solidFill>
                <a:latin typeface="Montserrat Classic Bold"/>
              </a:rPr>
              <a:t>Black Pastry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120831" y="4867222"/>
            <a:ext cx="8522573" cy="2318181"/>
            <a:chOff x="317491" y="1177083"/>
            <a:chExt cx="11363431" cy="3090908"/>
          </a:xfrm>
        </p:grpSpPr>
        <p:sp>
          <p:nvSpPr>
            <p:cNvPr id="8" name="AutoShape 8"/>
            <p:cNvSpPr/>
            <p:nvPr/>
          </p:nvSpPr>
          <p:spPr>
            <a:xfrm>
              <a:off x="317491" y="1177083"/>
              <a:ext cx="11363431" cy="3090908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634982" y="1848699"/>
              <a:ext cx="10728447" cy="16243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450"/>
                </a:lnSpc>
              </a:pPr>
              <a:r>
                <a:rPr lang="zh-TW" altLang="en-US" sz="4800" b="1" spc="25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網站架構</a:t>
              </a:r>
              <a:r>
                <a:rPr lang="en-US" sz="9000" b="1" spc="27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</p:grpSp>
      <p:sp>
        <p:nvSpPr>
          <p:cNvPr id="14" name="橢圓 13">
            <a:extLst>
              <a:ext uri="{FF2B5EF4-FFF2-40B4-BE49-F238E27FC236}">
                <a16:creationId xmlns:a16="http://schemas.microsoft.com/office/drawing/2014/main" id="{17BE5F56-5AE2-47C8-9B06-E837D28AF20E}"/>
              </a:ext>
            </a:extLst>
          </p:cNvPr>
          <p:cNvSpPr/>
          <p:nvPr/>
        </p:nvSpPr>
        <p:spPr>
          <a:xfrm>
            <a:off x="3886200" y="2183231"/>
            <a:ext cx="3505200" cy="20606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spc="270" dirty="0">
                <a:solidFill>
                  <a:srgbClr val="FFFFFF"/>
                </a:solidFill>
                <a:latin typeface="League Gothic"/>
              </a:rPr>
              <a:t>Part3</a:t>
            </a:r>
            <a:endParaRPr lang="zh-TW" altLang="en-US" sz="72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F7BAAF7-B418-4DD8-87F5-09DF6060AA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83" y="4918681"/>
            <a:ext cx="6657982" cy="66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1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</TotalTime>
  <Words>964</Words>
  <Application>Microsoft Office PowerPoint</Application>
  <PresentationFormat>自訂</PresentationFormat>
  <Paragraphs>114</Paragraphs>
  <Slides>38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50" baseType="lpstr">
      <vt:lpstr>微軟正黑體</vt:lpstr>
      <vt:lpstr>微軟正黑體 Light</vt:lpstr>
      <vt:lpstr>Montserrat Classic Bold</vt:lpstr>
      <vt:lpstr>Montserrat Light</vt:lpstr>
      <vt:lpstr>Calibri</vt:lpstr>
      <vt:lpstr>Arial</vt:lpstr>
      <vt:lpstr>Times New Roman</vt:lpstr>
      <vt:lpstr>新細明體</vt:lpstr>
      <vt:lpstr>League Gothic</vt:lpstr>
      <vt:lpstr>Jura</vt:lpstr>
      <vt:lpstr>Dante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Howard</dc:creator>
  <cp:lastModifiedBy>User</cp:lastModifiedBy>
  <cp:revision>58</cp:revision>
  <dcterms:created xsi:type="dcterms:W3CDTF">2006-08-16T00:00:00Z</dcterms:created>
  <dcterms:modified xsi:type="dcterms:W3CDTF">2021-01-09T17:54:01Z</dcterms:modified>
  <dc:identifier>DAEScJsELAM</dc:identifier>
</cp:coreProperties>
</file>